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</p:sldMasterIdLst>
  <p:notesMasterIdLst>
    <p:notesMasterId r:id="rId37"/>
  </p:notesMasterIdLst>
  <p:handoutMasterIdLst>
    <p:handoutMasterId r:id="rId38"/>
  </p:handoutMasterIdLst>
  <p:sldIdLst>
    <p:sldId id="256" r:id="rId2"/>
    <p:sldId id="303" r:id="rId3"/>
    <p:sldId id="270" r:id="rId4"/>
    <p:sldId id="276" r:id="rId5"/>
    <p:sldId id="274" r:id="rId6"/>
    <p:sldId id="307" r:id="rId7"/>
    <p:sldId id="271" r:id="rId8"/>
    <p:sldId id="275" r:id="rId9"/>
    <p:sldId id="260" r:id="rId10"/>
    <p:sldId id="300" r:id="rId11"/>
    <p:sldId id="298" r:id="rId12"/>
    <p:sldId id="279" r:id="rId13"/>
    <p:sldId id="290" r:id="rId14"/>
    <p:sldId id="268" r:id="rId15"/>
    <p:sldId id="277" r:id="rId16"/>
    <p:sldId id="278" r:id="rId17"/>
    <p:sldId id="282" r:id="rId18"/>
    <p:sldId id="283" r:id="rId19"/>
    <p:sldId id="281" r:id="rId20"/>
    <p:sldId id="293" r:id="rId21"/>
    <p:sldId id="294" r:id="rId22"/>
    <p:sldId id="306" r:id="rId23"/>
    <p:sldId id="288" r:id="rId24"/>
    <p:sldId id="264" r:id="rId25"/>
    <p:sldId id="291" r:id="rId26"/>
    <p:sldId id="280" r:id="rId27"/>
    <p:sldId id="287" r:id="rId28"/>
    <p:sldId id="286" r:id="rId29"/>
    <p:sldId id="258" r:id="rId30"/>
    <p:sldId id="301" r:id="rId31"/>
    <p:sldId id="261" r:id="rId32"/>
    <p:sldId id="302" r:id="rId33"/>
    <p:sldId id="304" r:id="rId34"/>
    <p:sldId id="305" r:id="rId35"/>
    <p:sldId id="308" r:id="rId3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28D8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509" autoAdjust="0"/>
    <p:restoredTop sz="94660"/>
  </p:normalViewPr>
  <p:slideViewPr>
    <p:cSldViewPr>
      <p:cViewPr varScale="1">
        <p:scale>
          <a:sx n="73" d="100"/>
          <a:sy n="73" d="100"/>
        </p:scale>
        <p:origin x="210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0" d="100"/>
          <a:sy n="60" d="100"/>
        </p:scale>
        <p:origin x="-2490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82A037-E074-410A-8A3C-E4FE370E20CB}" type="doc">
      <dgm:prSet loTypeId="urn:microsoft.com/office/officeart/2005/8/layout/gear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C9E97D99-3B79-4F25-B330-0A77D4DB08D2}">
      <dgm:prSet phldrT="[Tekst]" custT="1"/>
      <dgm:spPr/>
      <dgm:t>
        <a:bodyPr/>
        <a:lstStyle/>
        <a:p>
          <a:endParaRPr lang="pl-PL" sz="1800" dirty="0" smtClean="0"/>
        </a:p>
        <a:p>
          <a:r>
            <a:rPr lang="pl-PL" sz="1600" b="1" i="1" dirty="0" smtClean="0"/>
            <a:t>Nauczycielki</a:t>
          </a:r>
        </a:p>
        <a:p>
          <a:r>
            <a:rPr lang="pl-PL" sz="1600" dirty="0" err="1" smtClean="0"/>
            <a:t>mgr</a:t>
          </a:r>
          <a:r>
            <a:rPr lang="pl-PL" sz="1600" dirty="0" smtClean="0"/>
            <a:t>. Elżbieta Szewc</a:t>
          </a:r>
        </a:p>
        <a:p>
          <a:r>
            <a:rPr lang="pl-PL" sz="1600" dirty="0" err="1" smtClean="0"/>
            <a:t>mgr.Anna</a:t>
          </a:r>
          <a:r>
            <a:rPr lang="pl-PL" sz="1600" dirty="0" smtClean="0"/>
            <a:t> </a:t>
          </a:r>
          <a:r>
            <a:rPr lang="pl-PL" sz="1600" dirty="0" err="1" smtClean="0"/>
            <a:t>Doroz</a:t>
          </a:r>
          <a:endParaRPr lang="pl-PL" sz="1600" dirty="0" smtClean="0"/>
        </a:p>
        <a:p>
          <a:r>
            <a:rPr lang="pl-PL" sz="1600" dirty="0" err="1" smtClean="0"/>
            <a:t>mgr</a:t>
          </a:r>
          <a:r>
            <a:rPr lang="pl-PL" sz="1600" dirty="0" smtClean="0"/>
            <a:t>. Wioletta Łuczyńska </a:t>
          </a:r>
        </a:p>
        <a:p>
          <a:r>
            <a:rPr lang="pl-PL" sz="1600" dirty="0" err="1" smtClean="0"/>
            <a:t>mgr</a:t>
          </a:r>
          <a:r>
            <a:rPr lang="pl-PL" sz="1600" dirty="0" smtClean="0"/>
            <a:t>. Wioletta </a:t>
          </a:r>
          <a:r>
            <a:rPr lang="pl-PL" sz="1600" dirty="0" err="1" smtClean="0"/>
            <a:t>Łępicka</a:t>
          </a:r>
          <a:endParaRPr lang="pl-PL" sz="1600" dirty="0" smtClean="0"/>
        </a:p>
        <a:p>
          <a:r>
            <a:rPr lang="pl-PL" sz="1600" dirty="0" smtClean="0"/>
            <a:t>Iwona </a:t>
          </a:r>
          <a:r>
            <a:rPr lang="pl-PL" sz="1600" dirty="0" err="1" smtClean="0"/>
            <a:t>Siemieniak</a:t>
          </a:r>
          <a:endParaRPr lang="pl-PL" sz="1600" dirty="0" smtClean="0"/>
        </a:p>
        <a:p>
          <a:r>
            <a:rPr lang="pl-PL" sz="1600" dirty="0" err="1" smtClean="0"/>
            <a:t>mgr</a:t>
          </a:r>
          <a:r>
            <a:rPr lang="pl-PL" sz="1600" dirty="0" smtClean="0"/>
            <a:t>. Monika </a:t>
          </a:r>
          <a:r>
            <a:rPr lang="pl-PL" sz="1600" dirty="0" err="1" smtClean="0"/>
            <a:t>Kotowoda</a:t>
          </a:r>
          <a:endParaRPr lang="pl-PL" sz="1600" dirty="0" smtClean="0"/>
        </a:p>
        <a:p>
          <a:r>
            <a:rPr lang="pl-PL" sz="1600" dirty="0" err="1" smtClean="0"/>
            <a:t>mgr</a:t>
          </a:r>
          <a:r>
            <a:rPr lang="pl-PL" sz="1600" dirty="0" smtClean="0"/>
            <a:t>. Małgorzata </a:t>
          </a:r>
          <a:r>
            <a:rPr lang="pl-PL" sz="1600" dirty="0" err="1" smtClean="0"/>
            <a:t>Krzywańska</a:t>
          </a:r>
          <a:r>
            <a:rPr lang="pl-PL" sz="1600" dirty="0" smtClean="0"/>
            <a:t> </a:t>
          </a:r>
        </a:p>
        <a:p>
          <a:endParaRPr lang="pl-PL" sz="1600" dirty="0"/>
        </a:p>
      </dgm:t>
    </dgm:pt>
    <dgm:pt modelId="{532EF5AF-8736-4808-9A47-D46CA105A59E}" type="parTrans" cxnId="{0AD07230-8B8B-4332-AB1C-3B37FFCCA5E7}">
      <dgm:prSet/>
      <dgm:spPr/>
      <dgm:t>
        <a:bodyPr/>
        <a:lstStyle/>
        <a:p>
          <a:endParaRPr lang="pl-PL"/>
        </a:p>
      </dgm:t>
    </dgm:pt>
    <dgm:pt modelId="{DB5004B9-CB2A-459E-A3EC-3FC1D9A6BA4E}" type="sibTrans" cxnId="{0AD07230-8B8B-4332-AB1C-3B37FFCCA5E7}">
      <dgm:prSet/>
      <dgm:spPr/>
      <dgm:t>
        <a:bodyPr/>
        <a:lstStyle/>
        <a:p>
          <a:endParaRPr lang="pl-PL"/>
        </a:p>
      </dgm:t>
    </dgm:pt>
    <dgm:pt modelId="{58C9B714-4F0D-4443-874B-22397DF3070C}">
      <dgm:prSet phldrT="[Tekst]" custT="1"/>
      <dgm:spPr/>
      <dgm:t>
        <a:bodyPr/>
        <a:lstStyle/>
        <a:p>
          <a:r>
            <a:rPr lang="pl-PL" sz="1400" b="1" i="1" dirty="0" smtClean="0"/>
            <a:t>Pracownicy administracji i obsługi </a:t>
          </a:r>
        </a:p>
        <a:p>
          <a:r>
            <a:rPr lang="pl-PL" sz="1400" dirty="0" smtClean="0"/>
            <a:t>Wanda </a:t>
          </a:r>
          <a:r>
            <a:rPr lang="pl-PL" sz="1400" dirty="0" err="1" smtClean="0"/>
            <a:t>Drepsiak</a:t>
          </a:r>
          <a:endParaRPr lang="pl-PL" sz="1400" dirty="0" smtClean="0"/>
        </a:p>
        <a:p>
          <a:r>
            <a:rPr lang="pl-PL" sz="1400" dirty="0" smtClean="0"/>
            <a:t>Agata Tyska</a:t>
          </a:r>
        </a:p>
        <a:p>
          <a:r>
            <a:rPr lang="pl-PL" sz="1400" dirty="0" smtClean="0"/>
            <a:t>Zofia Koperska</a:t>
          </a:r>
        </a:p>
        <a:p>
          <a:r>
            <a:rPr lang="pl-PL" sz="1400" dirty="0" smtClean="0"/>
            <a:t>Maria Klimek</a:t>
          </a:r>
        </a:p>
        <a:p>
          <a:r>
            <a:rPr lang="pl-PL" sz="1400" dirty="0" smtClean="0"/>
            <a:t>Emilia Urbańczyk</a:t>
          </a:r>
        </a:p>
        <a:p>
          <a:r>
            <a:rPr lang="pl-PL" sz="1400" dirty="0" smtClean="0"/>
            <a:t>Edyta Klekotko</a:t>
          </a:r>
          <a:endParaRPr lang="pl-PL" sz="1400" dirty="0"/>
        </a:p>
      </dgm:t>
    </dgm:pt>
    <dgm:pt modelId="{5D4B4B82-5391-46FE-8E31-80D583A5960D}" type="parTrans" cxnId="{5E9446C6-3760-4AC8-8CD0-FE17FDDD54F1}">
      <dgm:prSet/>
      <dgm:spPr/>
      <dgm:t>
        <a:bodyPr/>
        <a:lstStyle/>
        <a:p>
          <a:endParaRPr lang="pl-PL"/>
        </a:p>
      </dgm:t>
    </dgm:pt>
    <dgm:pt modelId="{9A60BCB8-7CBB-42AC-BFEA-C0BB4334C60F}" type="sibTrans" cxnId="{5E9446C6-3760-4AC8-8CD0-FE17FDDD54F1}">
      <dgm:prSet/>
      <dgm:spPr/>
      <dgm:t>
        <a:bodyPr/>
        <a:lstStyle/>
        <a:p>
          <a:endParaRPr lang="pl-PL"/>
        </a:p>
      </dgm:t>
    </dgm:pt>
    <dgm:pt modelId="{80DC832C-CE1F-4EA1-945B-9DA0FD3BE9F7}">
      <dgm:prSet phldrT="[Tekst]"/>
      <dgm:spPr/>
      <dgm:t>
        <a:bodyPr/>
        <a:lstStyle/>
        <a:p>
          <a:r>
            <a:rPr lang="pl-PL" b="1" i="1" dirty="0" smtClean="0"/>
            <a:t>Dyrektor </a:t>
          </a:r>
          <a:r>
            <a:rPr lang="pl-PL" dirty="0" err="1" smtClean="0"/>
            <a:t>mgr</a:t>
          </a:r>
          <a:r>
            <a:rPr lang="pl-PL" dirty="0" smtClean="0"/>
            <a:t>. Anna Kołodziej</a:t>
          </a:r>
          <a:endParaRPr lang="pl-PL" dirty="0"/>
        </a:p>
      </dgm:t>
    </dgm:pt>
    <dgm:pt modelId="{DA5551DB-F516-4C1E-A588-EFF2BF7FA381}" type="parTrans" cxnId="{532F2D83-1B20-4BEE-BB74-223C1FBB8C12}">
      <dgm:prSet/>
      <dgm:spPr/>
      <dgm:t>
        <a:bodyPr/>
        <a:lstStyle/>
        <a:p>
          <a:endParaRPr lang="pl-PL"/>
        </a:p>
      </dgm:t>
    </dgm:pt>
    <dgm:pt modelId="{508ED70F-A1A0-4EE0-9039-BB55A7817BB6}" type="sibTrans" cxnId="{532F2D83-1B20-4BEE-BB74-223C1FBB8C12}">
      <dgm:prSet/>
      <dgm:spPr/>
      <dgm:t>
        <a:bodyPr/>
        <a:lstStyle/>
        <a:p>
          <a:endParaRPr lang="pl-PL"/>
        </a:p>
      </dgm:t>
    </dgm:pt>
    <dgm:pt modelId="{CCFCF221-A5E7-42FB-B310-2BA2D87EE1B2}">
      <dgm:prSet phldrT="[Tekst]" custScaleX="101924" custScaleY="105537" custLinFactNeighborX="24129" custLinFactNeighborY="-13037"/>
      <dgm:spPr/>
      <dgm:t>
        <a:bodyPr/>
        <a:lstStyle/>
        <a:p>
          <a:endParaRPr lang="pl-PL"/>
        </a:p>
      </dgm:t>
    </dgm:pt>
    <dgm:pt modelId="{53768FF3-1A68-4B29-B429-468EEE2A460C}" type="parTrans" cxnId="{A499766E-F310-4F99-BC3F-04A19D983CBC}">
      <dgm:prSet/>
      <dgm:spPr/>
      <dgm:t>
        <a:bodyPr/>
        <a:lstStyle/>
        <a:p>
          <a:endParaRPr lang="pl-PL"/>
        </a:p>
      </dgm:t>
    </dgm:pt>
    <dgm:pt modelId="{96E74A23-D66E-4250-8F24-D85C564DDB94}" type="sibTrans" cxnId="{A499766E-F310-4F99-BC3F-04A19D983CBC}">
      <dgm:prSet custLinFactNeighborX="27420" custLinFactNeighborY="-9735"/>
      <dgm:spPr/>
      <dgm:t>
        <a:bodyPr/>
        <a:lstStyle/>
        <a:p>
          <a:endParaRPr lang="pl-PL"/>
        </a:p>
      </dgm:t>
    </dgm:pt>
    <dgm:pt modelId="{2C14FEB6-C3A4-4A94-BB47-8D1160E6438A}" type="pres">
      <dgm:prSet presAssocID="{0182A037-E074-410A-8A3C-E4FE370E20CB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732E9819-A7BD-4D5C-9765-38358CDB73A6}" type="pres">
      <dgm:prSet presAssocID="{C9E97D99-3B79-4F25-B330-0A77D4DB08D2}" presName="gear1" presStyleLbl="node1" presStyleIdx="0" presStyleCnt="3" custScaleX="101924" custScaleY="105537" custLinFactNeighborX="29955" custLinFactNeighborY="-27171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66D9EDC-8D15-44C9-BAA0-1A2F2F581245}" type="pres">
      <dgm:prSet presAssocID="{C9E97D99-3B79-4F25-B330-0A77D4DB08D2}" presName="gear1srcNode" presStyleLbl="node1" presStyleIdx="0" presStyleCnt="3"/>
      <dgm:spPr/>
      <dgm:t>
        <a:bodyPr/>
        <a:lstStyle/>
        <a:p>
          <a:endParaRPr lang="pl-PL"/>
        </a:p>
      </dgm:t>
    </dgm:pt>
    <dgm:pt modelId="{161286FF-84B2-486F-BA7E-F4756F8C2853}" type="pres">
      <dgm:prSet presAssocID="{C9E97D99-3B79-4F25-B330-0A77D4DB08D2}" presName="gear1dstNode" presStyleLbl="node1" presStyleIdx="0" presStyleCnt="3"/>
      <dgm:spPr/>
      <dgm:t>
        <a:bodyPr/>
        <a:lstStyle/>
        <a:p>
          <a:endParaRPr lang="pl-PL"/>
        </a:p>
      </dgm:t>
    </dgm:pt>
    <dgm:pt modelId="{7B9AE7E1-AF00-405D-8060-2AB4F1237213}" type="pres">
      <dgm:prSet presAssocID="{58C9B714-4F0D-4443-874B-22397DF3070C}" presName="gear2" presStyleLbl="node1" presStyleIdx="1" presStyleCnt="3" custScaleX="121742" custScaleY="122930" custLinFactNeighborX="7899" custLinFactNeighborY="10809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AB81B4B-7771-420E-ADB4-0C5908C2D05A}" type="pres">
      <dgm:prSet presAssocID="{58C9B714-4F0D-4443-874B-22397DF3070C}" presName="gear2srcNode" presStyleLbl="node1" presStyleIdx="1" presStyleCnt="3"/>
      <dgm:spPr/>
      <dgm:t>
        <a:bodyPr/>
        <a:lstStyle/>
        <a:p>
          <a:endParaRPr lang="pl-PL"/>
        </a:p>
      </dgm:t>
    </dgm:pt>
    <dgm:pt modelId="{915F8E51-36D4-4A9F-A777-A85EA0B42F74}" type="pres">
      <dgm:prSet presAssocID="{58C9B714-4F0D-4443-874B-22397DF3070C}" presName="gear2dstNode" presStyleLbl="node1" presStyleIdx="1" presStyleCnt="3"/>
      <dgm:spPr/>
      <dgm:t>
        <a:bodyPr/>
        <a:lstStyle/>
        <a:p>
          <a:endParaRPr lang="pl-PL"/>
        </a:p>
      </dgm:t>
    </dgm:pt>
    <dgm:pt modelId="{B6920F46-3668-4B1F-AA83-0A83DD575765}" type="pres">
      <dgm:prSet presAssocID="{80DC832C-CE1F-4EA1-945B-9DA0FD3BE9F7}" presName="gear3" presStyleLbl="node1" presStyleIdx="2" presStyleCnt="3" custLinFactNeighborX="6755" custLinFactNeighborY="-2865"/>
      <dgm:spPr/>
      <dgm:t>
        <a:bodyPr/>
        <a:lstStyle/>
        <a:p>
          <a:endParaRPr lang="pl-PL"/>
        </a:p>
      </dgm:t>
    </dgm:pt>
    <dgm:pt modelId="{48F7E824-9591-4E4A-8794-07EBA3781BC2}" type="pres">
      <dgm:prSet presAssocID="{80DC832C-CE1F-4EA1-945B-9DA0FD3BE9F7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773DE15-D884-4E0B-9F9D-50CDC5C12397}" type="pres">
      <dgm:prSet presAssocID="{80DC832C-CE1F-4EA1-945B-9DA0FD3BE9F7}" presName="gear3srcNode" presStyleLbl="node1" presStyleIdx="2" presStyleCnt="3"/>
      <dgm:spPr/>
      <dgm:t>
        <a:bodyPr/>
        <a:lstStyle/>
        <a:p>
          <a:endParaRPr lang="pl-PL"/>
        </a:p>
      </dgm:t>
    </dgm:pt>
    <dgm:pt modelId="{FE80FCCC-27B5-4986-8485-BFBE8E9919F0}" type="pres">
      <dgm:prSet presAssocID="{80DC832C-CE1F-4EA1-945B-9DA0FD3BE9F7}" presName="gear3dstNode" presStyleLbl="node1" presStyleIdx="2" presStyleCnt="3"/>
      <dgm:spPr/>
      <dgm:t>
        <a:bodyPr/>
        <a:lstStyle/>
        <a:p>
          <a:endParaRPr lang="pl-PL"/>
        </a:p>
      </dgm:t>
    </dgm:pt>
    <dgm:pt modelId="{D5822B52-88D9-4C12-9B83-52CBA1B9BEF1}" type="pres">
      <dgm:prSet presAssocID="{DB5004B9-CB2A-459E-A3EC-3FC1D9A6BA4E}" presName="connector1" presStyleLbl="sibTrans2D1" presStyleIdx="0" presStyleCnt="3" custLinFactNeighborX="27420" custLinFactNeighborY="-23390"/>
      <dgm:spPr/>
      <dgm:t>
        <a:bodyPr/>
        <a:lstStyle/>
        <a:p>
          <a:endParaRPr lang="pl-PL"/>
        </a:p>
      </dgm:t>
    </dgm:pt>
    <dgm:pt modelId="{4DC2A18E-DCE0-43EC-B056-6D91D02795EB}" type="pres">
      <dgm:prSet presAssocID="{9A60BCB8-7CBB-42AC-BFEA-C0BB4334C60F}" presName="connector2" presStyleLbl="sibTrans2D1" presStyleIdx="1" presStyleCnt="3" custLinFactNeighborX="-7269" custLinFactNeighborY="2489"/>
      <dgm:spPr/>
      <dgm:t>
        <a:bodyPr/>
        <a:lstStyle/>
        <a:p>
          <a:endParaRPr lang="pl-PL"/>
        </a:p>
      </dgm:t>
    </dgm:pt>
    <dgm:pt modelId="{2B4ED1C7-0E5D-4330-BEFA-2DF7602F74A8}" type="pres">
      <dgm:prSet presAssocID="{508ED70F-A1A0-4EE0-9039-BB55A7817BB6}" presName="connector3" presStyleLbl="sibTrans2D1" presStyleIdx="2" presStyleCnt="3" custLinFactNeighborX="4647" custLinFactNeighborY="-430"/>
      <dgm:spPr/>
      <dgm:t>
        <a:bodyPr/>
        <a:lstStyle/>
        <a:p>
          <a:endParaRPr lang="pl-PL"/>
        </a:p>
      </dgm:t>
    </dgm:pt>
  </dgm:ptLst>
  <dgm:cxnLst>
    <dgm:cxn modelId="{1AA3BA39-B003-4B0B-A356-E5192373B0F7}" type="presOf" srcId="{0182A037-E074-410A-8A3C-E4FE370E20CB}" destId="{2C14FEB6-C3A4-4A94-BB47-8D1160E6438A}" srcOrd="0" destOrd="0" presId="urn:microsoft.com/office/officeart/2005/8/layout/gear1"/>
    <dgm:cxn modelId="{8202B2BC-0FAC-4F82-8314-A482D0E772CE}" type="presOf" srcId="{C9E97D99-3B79-4F25-B330-0A77D4DB08D2}" destId="{161286FF-84B2-486F-BA7E-F4756F8C2853}" srcOrd="2" destOrd="0" presId="urn:microsoft.com/office/officeart/2005/8/layout/gear1"/>
    <dgm:cxn modelId="{87AE2AD7-3FF0-42B6-8E01-95200115651D}" type="presOf" srcId="{58C9B714-4F0D-4443-874B-22397DF3070C}" destId="{7AB81B4B-7771-420E-ADB4-0C5908C2D05A}" srcOrd="1" destOrd="0" presId="urn:microsoft.com/office/officeart/2005/8/layout/gear1"/>
    <dgm:cxn modelId="{A904D58A-1AA4-4070-B901-F22A608CD3F8}" type="presOf" srcId="{DB5004B9-CB2A-459E-A3EC-3FC1D9A6BA4E}" destId="{D5822B52-88D9-4C12-9B83-52CBA1B9BEF1}" srcOrd="0" destOrd="0" presId="urn:microsoft.com/office/officeart/2005/8/layout/gear1"/>
    <dgm:cxn modelId="{0AD07230-8B8B-4332-AB1C-3B37FFCCA5E7}" srcId="{0182A037-E074-410A-8A3C-E4FE370E20CB}" destId="{C9E97D99-3B79-4F25-B330-0A77D4DB08D2}" srcOrd="0" destOrd="0" parTransId="{532EF5AF-8736-4808-9A47-D46CA105A59E}" sibTransId="{DB5004B9-CB2A-459E-A3EC-3FC1D9A6BA4E}"/>
    <dgm:cxn modelId="{203C17FA-EC0E-4BBA-963A-214D6EFBA753}" type="presOf" srcId="{58C9B714-4F0D-4443-874B-22397DF3070C}" destId="{915F8E51-36D4-4A9F-A777-A85EA0B42F74}" srcOrd="2" destOrd="0" presId="urn:microsoft.com/office/officeart/2005/8/layout/gear1"/>
    <dgm:cxn modelId="{DDBF07AE-41E4-4F1D-8B67-0F4CC7223FC3}" type="presOf" srcId="{C9E97D99-3B79-4F25-B330-0A77D4DB08D2}" destId="{366D9EDC-8D15-44C9-BAA0-1A2F2F581245}" srcOrd="1" destOrd="0" presId="urn:microsoft.com/office/officeart/2005/8/layout/gear1"/>
    <dgm:cxn modelId="{BD29E5BE-058A-4FC9-B6B3-384D1D8656E1}" type="presOf" srcId="{80DC832C-CE1F-4EA1-945B-9DA0FD3BE9F7}" destId="{D773DE15-D884-4E0B-9F9D-50CDC5C12397}" srcOrd="2" destOrd="0" presId="urn:microsoft.com/office/officeart/2005/8/layout/gear1"/>
    <dgm:cxn modelId="{5E9446C6-3760-4AC8-8CD0-FE17FDDD54F1}" srcId="{0182A037-E074-410A-8A3C-E4FE370E20CB}" destId="{58C9B714-4F0D-4443-874B-22397DF3070C}" srcOrd="1" destOrd="0" parTransId="{5D4B4B82-5391-46FE-8E31-80D583A5960D}" sibTransId="{9A60BCB8-7CBB-42AC-BFEA-C0BB4334C60F}"/>
    <dgm:cxn modelId="{D574EBE8-8EC6-4428-9A32-D4996178AF3E}" type="presOf" srcId="{58C9B714-4F0D-4443-874B-22397DF3070C}" destId="{7B9AE7E1-AF00-405D-8060-2AB4F1237213}" srcOrd="0" destOrd="0" presId="urn:microsoft.com/office/officeart/2005/8/layout/gear1"/>
    <dgm:cxn modelId="{C5EA5F29-0CAD-4164-89C6-3579EA8CC6F4}" type="presOf" srcId="{9A60BCB8-7CBB-42AC-BFEA-C0BB4334C60F}" destId="{4DC2A18E-DCE0-43EC-B056-6D91D02795EB}" srcOrd="0" destOrd="0" presId="urn:microsoft.com/office/officeart/2005/8/layout/gear1"/>
    <dgm:cxn modelId="{609FC959-ADEE-4786-8C76-02ADB07C7158}" type="presOf" srcId="{508ED70F-A1A0-4EE0-9039-BB55A7817BB6}" destId="{2B4ED1C7-0E5D-4330-BEFA-2DF7602F74A8}" srcOrd="0" destOrd="0" presId="urn:microsoft.com/office/officeart/2005/8/layout/gear1"/>
    <dgm:cxn modelId="{28E5ACFA-52F3-4B6F-98A9-D14F1D1610F6}" type="presOf" srcId="{80DC832C-CE1F-4EA1-945B-9DA0FD3BE9F7}" destId="{B6920F46-3668-4B1F-AA83-0A83DD575765}" srcOrd="0" destOrd="0" presId="urn:microsoft.com/office/officeart/2005/8/layout/gear1"/>
    <dgm:cxn modelId="{B5C47EAE-B9D9-43F2-AD47-F237645CECCE}" type="presOf" srcId="{C9E97D99-3B79-4F25-B330-0A77D4DB08D2}" destId="{732E9819-A7BD-4D5C-9765-38358CDB73A6}" srcOrd="0" destOrd="0" presId="urn:microsoft.com/office/officeart/2005/8/layout/gear1"/>
    <dgm:cxn modelId="{A499766E-F310-4F99-BC3F-04A19D983CBC}" srcId="{0182A037-E074-410A-8A3C-E4FE370E20CB}" destId="{CCFCF221-A5E7-42FB-B310-2BA2D87EE1B2}" srcOrd="3" destOrd="0" parTransId="{53768FF3-1A68-4B29-B429-468EEE2A460C}" sibTransId="{96E74A23-D66E-4250-8F24-D85C564DDB94}"/>
    <dgm:cxn modelId="{532F2D83-1B20-4BEE-BB74-223C1FBB8C12}" srcId="{0182A037-E074-410A-8A3C-E4FE370E20CB}" destId="{80DC832C-CE1F-4EA1-945B-9DA0FD3BE9F7}" srcOrd="2" destOrd="0" parTransId="{DA5551DB-F516-4C1E-A588-EFF2BF7FA381}" sibTransId="{508ED70F-A1A0-4EE0-9039-BB55A7817BB6}"/>
    <dgm:cxn modelId="{AD2FE7C0-15B0-4578-90A8-67389ACA6FD9}" type="presOf" srcId="{80DC832C-CE1F-4EA1-945B-9DA0FD3BE9F7}" destId="{48F7E824-9591-4E4A-8794-07EBA3781BC2}" srcOrd="1" destOrd="0" presId="urn:microsoft.com/office/officeart/2005/8/layout/gear1"/>
    <dgm:cxn modelId="{C268B041-A753-4843-BD6F-CD03367D89AA}" type="presOf" srcId="{80DC832C-CE1F-4EA1-945B-9DA0FD3BE9F7}" destId="{FE80FCCC-27B5-4986-8485-BFBE8E9919F0}" srcOrd="3" destOrd="0" presId="urn:microsoft.com/office/officeart/2005/8/layout/gear1"/>
    <dgm:cxn modelId="{12938925-38AD-417F-9122-B5E5A38BE10D}" type="presParOf" srcId="{2C14FEB6-C3A4-4A94-BB47-8D1160E6438A}" destId="{732E9819-A7BD-4D5C-9765-38358CDB73A6}" srcOrd="0" destOrd="0" presId="urn:microsoft.com/office/officeart/2005/8/layout/gear1"/>
    <dgm:cxn modelId="{2C0282EF-2FBF-4340-AA55-268FA1EF2DFE}" type="presParOf" srcId="{2C14FEB6-C3A4-4A94-BB47-8D1160E6438A}" destId="{366D9EDC-8D15-44C9-BAA0-1A2F2F581245}" srcOrd="1" destOrd="0" presId="urn:microsoft.com/office/officeart/2005/8/layout/gear1"/>
    <dgm:cxn modelId="{DFC200C6-49C0-4DE2-8A49-69CD9289AC3F}" type="presParOf" srcId="{2C14FEB6-C3A4-4A94-BB47-8D1160E6438A}" destId="{161286FF-84B2-486F-BA7E-F4756F8C2853}" srcOrd="2" destOrd="0" presId="urn:microsoft.com/office/officeart/2005/8/layout/gear1"/>
    <dgm:cxn modelId="{5A91DF6F-93A4-4601-A086-2A7010675521}" type="presParOf" srcId="{2C14FEB6-C3A4-4A94-BB47-8D1160E6438A}" destId="{7B9AE7E1-AF00-405D-8060-2AB4F1237213}" srcOrd="3" destOrd="0" presId="urn:microsoft.com/office/officeart/2005/8/layout/gear1"/>
    <dgm:cxn modelId="{E74A9D90-A092-4441-B12A-D09E1653AF22}" type="presParOf" srcId="{2C14FEB6-C3A4-4A94-BB47-8D1160E6438A}" destId="{7AB81B4B-7771-420E-ADB4-0C5908C2D05A}" srcOrd="4" destOrd="0" presId="urn:microsoft.com/office/officeart/2005/8/layout/gear1"/>
    <dgm:cxn modelId="{3F443A09-B2A6-4DB1-B9E4-65C37D02C618}" type="presParOf" srcId="{2C14FEB6-C3A4-4A94-BB47-8D1160E6438A}" destId="{915F8E51-36D4-4A9F-A777-A85EA0B42F74}" srcOrd="5" destOrd="0" presId="urn:microsoft.com/office/officeart/2005/8/layout/gear1"/>
    <dgm:cxn modelId="{FF81FC58-04B2-44E1-B2AA-D867E0C35A73}" type="presParOf" srcId="{2C14FEB6-C3A4-4A94-BB47-8D1160E6438A}" destId="{B6920F46-3668-4B1F-AA83-0A83DD575765}" srcOrd="6" destOrd="0" presId="urn:microsoft.com/office/officeart/2005/8/layout/gear1"/>
    <dgm:cxn modelId="{8452ACEF-88CF-4C6F-B597-0CA55E1240E4}" type="presParOf" srcId="{2C14FEB6-C3A4-4A94-BB47-8D1160E6438A}" destId="{48F7E824-9591-4E4A-8794-07EBA3781BC2}" srcOrd="7" destOrd="0" presId="urn:microsoft.com/office/officeart/2005/8/layout/gear1"/>
    <dgm:cxn modelId="{B2B114D7-C77A-4162-BB2A-B38B8F918544}" type="presParOf" srcId="{2C14FEB6-C3A4-4A94-BB47-8D1160E6438A}" destId="{D773DE15-D884-4E0B-9F9D-50CDC5C12397}" srcOrd="8" destOrd="0" presId="urn:microsoft.com/office/officeart/2005/8/layout/gear1"/>
    <dgm:cxn modelId="{55FD698F-4252-43C4-B665-DE250C464F2C}" type="presParOf" srcId="{2C14FEB6-C3A4-4A94-BB47-8D1160E6438A}" destId="{FE80FCCC-27B5-4986-8485-BFBE8E9919F0}" srcOrd="9" destOrd="0" presId="urn:microsoft.com/office/officeart/2005/8/layout/gear1"/>
    <dgm:cxn modelId="{DE5B123B-C943-4C89-B4A6-E084D6F39511}" type="presParOf" srcId="{2C14FEB6-C3A4-4A94-BB47-8D1160E6438A}" destId="{D5822B52-88D9-4C12-9B83-52CBA1B9BEF1}" srcOrd="10" destOrd="0" presId="urn:microsoft.com/office/officeart/2005/8/layout/gear1"/>
    <dgm:cxn modelId="{456603AB-AC18-49FA-B5A8-A43F15D2034F}" type="presParOf" srcId="{2C14FEB6-C3A4-4A94-BB47-8D1160E6438A}" destId="{4DC2A18E-DCE0-43EC-B056-6D91D02795EB}" srcOrd="11" destOrd="0" presId="urn:microsoft.com/office/officeart/2005/8/layout/gear1"/>
    <dgm:cxn modelId="{000B6D8F-2F5C-4E14-A63D-A101D4AC1981}" type="presParOf" srcId="{2C14FEB6-C3A4-4A94-BB47-8D1160E6438A}" destId="{2B4ED1C7-0E5D-4330-BEFA-2DF7602F74A8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2E9819-A7BD-4D5C-9765-38358CDB73A6}">
      <dsp:nvSpPr>
        <dsp:cNvPr id="0" name=""/>
        <dsp:cNvSpPr/>
      </dsp:nvSpPr>
      <dsp:spPr>
        <a:xfrm>
          <a:off x="5688637" y="1872208"/>
          <a:ext cx="3779089" cy="3913050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i="1" kern="1200" dirty="0" smtClean="0"/>
            <a:t>Nauczycielki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err="1" smtClean="0"/>
            <a:t>mgr</a:t>
          </a:r>
          <a:r>
            <a:rPr lang="pl-PL" sz="1600" kern="1200" dirty="0" smtClean="0"/>
            <a:t>. Elżbieta Szewc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err="1" smtClean="0"/>
            <a:t>mgr.Anna</a:t>
          </a:r>
          <a:r>
            <a:rPr lang="pl-PL" sz="1600" kern="1200" dirty="0" smtClean="0"/>
            <a:t> </a:t>
          </a:r>
          <a:r>
            <a:rPr lang="pl-PL" sz="1600" kern="1200" dirty="0" err="1" smtClean="0"/>
            <a:t>Doroz</a:t>
          </a:r>
          <a:endParaRPr lang="pl-PL" sz="16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err="1" smtClean="0"/>
            <a:t>mgr</a:t>
          </a:r>
          <a:r>
            <a:rPr lang="pl-PL" sz="1600" kern="1200" dirty="0" smtClean="0"/>
            <a:t>. Wioletta Łuczyńska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err="1" smtClean="0"/>
            <a:t>mgr</a:t>
          </a:r>
          <a:r>
            <a:rPr lang="pl-PL" sz="1600" kern="1200" dirty="0" smtClean="0"/>
            <a:t>. Wioletta </a:t>
          </a:r>
          <a:r>
            <a:rPr lang="pl-PL" sz="1600" kern="1200" dirty="0" err="1" smtClean="0"/>
            <a:t>Łępicka</a:t>
          </a:r>
          <a:endParaRPr lang="pl-PL" sz="16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smtClean="0"/>
            <a:t>Iwona </a:t>
          </a:r>
          <a:r>
            <a:rPr lang="pl-PL" sz="1600" kern="1200" dirty="0" err="1" smtClean="0"/>
            <a:t>Siemieniak</a:t>
          </a:r>
          <a:endParaRPr lang="pl-PL" sz="16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err="1" smtClean="0"/>
            <a:t>mgr</a:t>
          </a:r>
          <a:r>
            <a:rPr lang="pl-PL" sz="1600" kern="1200" dirty="0" smtClean="0"/>
            <a:t>. Monika </a:t>
          </a:r>
          <a:r>
            <a:rPr lang="pl-PL" sz="1600" kern="1200" dirty="0" err="1" smtClean="0"/>
            <a:t>Kotowoda</a:t>
          </a:r>
          <a:endParaRPr lang="pl-PL" sz="16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err="1" smtClean="0"/>
            <a:t>mgr</a:t>
          </a:r>
          <a:r>
            <a:rPr lang="pl-PL" sz="1600" kern="1200" dirty="0" smtClean="0"/>
            <a:t>. Małgorzata </a:t>
          </a:r>
          <a:r>
            <a:rPr lang="pl-PL" sz="1600" kern="1200" dirty="0" err="1" smtClean="0"/>
            <a:t>Krzywańska</a:t>
          </a:r>
          <a:r>
            <a:rPr lang="pl-PL" sz="1600" kern="1200" dirty="0" smtClean="0"/>
            <a:t>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600" kern="1200" dirty="0"/>
        </a:p>
      </dsp:txBody>
      <dsp:txXfrm>
        <a:off x="6448402" y="2779921"/>
        <a:ext cx="2259559" cy="2028603"/>
      </dsp:txXfrm>
    </dsp:sp>
    <dsp:sp modelId="{7B9AE7E1-AF00-405D-8060-2AB4F1237213}">
      <dsp:nvSpPr>
        <dsp:cNvPr id="0" name=""/>
        <dsp:cNvSpPr/>
      </dsp:nvSpPr>
      <dsp:spPr>
        <a:xfrm>
          <a:off x="2376270" y="2088223"/>
          <a:ext cx="3282830" cy="3314865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i="1" kern="1200" dirty="0" smtClean="0"/>
            <a:t>Pracownicy administracji i obsługi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 smtClean="0"/>
            <a:t>Wanda </a:t>
          </a:r>
          <a:r>
            <a:rPr lang="pl-PL" sz="1400" kern="1200" dirty="0" err="1" smtClean="0"/>
            <a:t>Drepsiak</a:t>
          </a:r>
          <a:endParaRPr lang="pl-PL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 smtClean="0"/>
            <a:t>Agata Tyska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 smtClean="0"/>
            <a:t>Zofia Koperska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 smtClean="0"/>
            <a:t>Maria Klimek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 smtClean="0"/>
            <a:t>Emilia Urbańczyk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 smtClean="0"/>
            <a:t>Edyta Klekotko</a:t>
          </a:r>
          <a:endParaRPr lang="pl-PL" sz="1400" kern="1200" dirty="0"/>
        </a:p>
      </dsp:txBody>
      <dsp:txXfrm>
        <a:off x="3202732" y="2924407"/>
        <a:ext cx="1629906" cy="1642497"/>
      </dsp:txXfrm>
    </dsp:sp>
    <dsp:sp modelId="{B6920F46-3668-4B1F-AA83-0A83DD575765}">
      <dsp:nvSpPr>
        <dsp:cNvPr id="0" name=""/>
        <dsp:cNvSpPr/>
      </dsp:nvSpPr>
      <dsp:spPr>
        <a:xfrm rot="20700000">
          <a:off x="4185335" y="245570"/>
          <a:ext cx="2642065" cy="2642065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b="1" i="1" kern="1200" dirty="0" smtClean="0"/>
            <a:t>Dyrektor </a:t>
          </a:r>
          <a:r>
            <a:rPr lang="pl-PL" sz="2600" kern="1200" dirty="0" err="1" smtClean="0"/>
            <a:t>mgr</a:t>
          </a:r>
          <a:r>
            <a:rPr lang="pl-PL" sz="2600" kern="1200" dirty="0" smtClean="0"/>
            <a:t>. Anna Kołodziej</a:t>
          </a:r>
          <a:endParaRPr lang="pl-PL" sz="2600" kern="1200" dirty="0"/>
        </a:p>
      </dsp:txBody>
      <dsp:txXfrm rot="-20700000">
        <a:off x="4764817" y="825053"/>
        <a:ext cx="1483100" cy="1483100"/>
      </dsp:txXfrm>
    </dsp:sp>
    <dsp:sp modelId="{D5822B52-88D9-4C12-9B83-52CBA1B9BEF1}">
      <dsp:nvSpPr>
        <dsp:cNvPr id="0" name=""/>
        <dsp:cNvSpPr/>
      </dsp:nvSpPr>
      <dsp:spPr>
        <a:xfrm>
          <a:off x="5658724" y="1296168"/>
          <a:ext cx="4745923" cy="4745923"/>
        </a:xfrm>
        <a:prstGeom prst="circularArrow">
          <a:avLst>
            <a:gd name="adj1" fmla="val 4688"/>
            <a:gd name="adj2" fmla="val 299029"/>
            <a:gd name="adj3" fmla="val 2555581"/>
            <a:gd name="adj4" fmla="val 15778839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C2A18E-DCE0-43EC-B056-6D91D02795EB}">
      <dsp:nvSpPr>
        <dsp:cNvPr id="0" name=""/>
        <dsp:cNvSpPr/>
      </dsp:nvSpPr>
      <dsp:spPr>
        <a:xfrm>
          <a:off x="1728207" y="1584164"/>
          <a:ext cx="3448209" cy="344820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4ED1C7-0E5D-4330-BEFA-2DF7602F74A8}">
      <dsp:nvSpPr>
        <dsp:cNvPr id="0" name=""/>
        <dsp:cNvSpPr/>
      </dsp:nvSpPr>
      <dsp:spPr>
        <a:xfrm>
          <a:off x="3528385" y="-360058"/>
          <a:ext cx="3717864" cy="371786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F9C073-3D35-40AF-9FF3-665BFDD4F03A}" type="datetimeFigureOut">
              <a:rPr lang="pl-PL" smtClean="0"/>
              <a:pPr/>
              <a:t>22.06.2020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3DF676-7108-4EDF-8C0C-84CE399CB943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3419CB-455F-4E1C-86C6-30937B39ACEF}" type="datetimeFigureOut">
              <a:rPr lang="pl-PL" smtClean="0"/>
              <a:pPr/>
              <a:t>22.06.2020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211910-C4D6-4BD1-B796-6890B169481F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11910-C4D6-4BD1-B796-6890B169481F}" type="slidenum">
              <a:rPr lang="pl-PL" smtClean="0"/>
              <a:pPr/>
              <a:t>4</a:t>
            </a:fld>
            <a:endParaRPr lang="pl-PL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11910-C4D6-4BD1-B796-6890B169481F}" type="slidenum">
              <a:rPr lang="pl-PL" smtClean="0"/>
              <a:pPr/>
              <a:t>6</a:t>
            </a:fld>
            <a:endParaRPr lang="pl-PL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11910-C4D6-4BD1-B796-6890B169481F}" type="slidenum">
              <a:rPr lang="pl-PL" smtClean="0"/>
              <a:pPr/>
              <a:t>17</a:t>
            </a:fld>
            <a:endParaRPr lang="pl-PL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11910-C4D6-4BD1-B796-6890B169481F}" type="slidenum">
              <a:rPr lang="pl-PL" smtClean="0"/>
              <a:pPr/>
              <a:t>21</a:t>
            </a:fld>
            <a:endParaRPr lang="pl-PL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22.06.2020</a:t>
            </a:fld>
            <a:endParaRPr lang="pl-PL" dirty="0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32" name="Prostokąt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Prostokąt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Prostokąt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1" name="Prostokąt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2" name="Prostokąt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56" name="Prostokąt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5" name="Prostokąt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6" name="Prostokąt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7" name="Prostokąt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22.06.2020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22.06.2020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22.06.2020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olny kształt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Dowolny kształt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Dowolny kształt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Dowolny kształt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Dowolny kształt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Dowolny kształt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Dowolny kształt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Dowolny kształt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1" name="Dowolny kształt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Dowolny kształt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3" name="Dowolny kształt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4" name="Dowolny kształt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5" name="Dowolny kształt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6" name="Dowolny kształt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Dowolny kształt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22.06.2020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Prostokąt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Prostokąt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Prostokąt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22.06.2020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rostokąt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22.06.2020</a:t>
            </a:fld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6" name="Prostokąt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7" name="Prostokąt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Prostokąt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Prostokąt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Prostokąt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Prostokąt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Prostokąt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Prostokąt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Prostokąt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22.06.2020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22.06.2020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22.06.2020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9" name="Łącznik prosty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upa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Łącznik prosty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Łącznik prosty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Łącznik prosty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ytuł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grpSp>
        <p:nvGrpSpPr>
          <p:cNvPr id="14" name="Grupa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Łącznik prosty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Łącznik prosty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Łącznik prosty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a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Łącznik prosty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Łącznik prosty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Łącznik prosty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/>
          <a:p>
            <a:fld id="{66221E02-25CB-4963-84BC-0813985E7D90}" type="datetimeFigureOut">
              <a:rPr lang="pl-PL" smtClean="0"/>
              <a:pPr/>
              <a:t>22.06.2020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stokąt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Prostokąt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Prostokąt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6" name="Prostokąt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7" name="Prostokąt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66221E02-25CB-4963-84BC-0813985E7D90}" type="datetimeFigureOut">
              <a:rPr lang="pl-PL" smtClean="0"/>
              <a:pPr/>
              <a:t>22.06.2020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pl-PL" dirty="0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gif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1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pzp.nieporet.pl/index.php?cmd=zawartosc&amp;opt=pokaz&amp;id=63" TargetMode="Externa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gif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gif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gif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gif"/><Relationship Id="rId4" Type="http://schemas.openxmlformats.org/officeDocument/2006/relationships/image" Target="../media/image8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gif"/><Relationship Id="rId4" Type="http://schemas.openxmlformats.org/officeDocument/2006/relationships/image" Target="../media/image9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gif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5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hyperlink" Target="http://www.gpzp.nieporet.pl/index.php?cmd=zawartosc&amp;opt=pokaz&amp;id=102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gif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gif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13" Type="http://schemas.openxmlformats.org/officeDocument/2006/relationships/image" Target="../media/image136.gif"/><Relationship Id="rId3" Type="http://schemas.openxmlformats.org/officeDocument/2006/relationships/image" Target="../media/image126.jpeg"/><Relationship Id="rId7" Type="http://schemas.openxmlformats.org/officeDocument/2006/relationships/image" Target="../media/image130.jpeg"/><Relationship Id="rId12" Type="http://schemas.openxmlformats.org/officeDocument/2006/relationships/image" Target="../media/image135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9.jpeg"/><Relationship Id="rId11" Type="http://schemas.openxmlformats.org/officeDocument/2006/relationships/image" Target="../media/image134.jpeg"/><Relationship Id="rId5" Type="http://schemas.openxmlformats.org/officeDocument/2006/relationships/image" Target="../media/image128.jpeg"/><Relationship Id="rId10" Type="http://schemas.openxmlformats.org/officeDocument/2006/relationships/image" Target="../media/image133.jpeg"/><Relationship Id="rId4" Type="http://schemas.openxmlformats.org/officeDocument/2006/relationships/image" Target="../media/image127.jpeg"/><Relationship Id="rId9" Type="http://schemas.openxmlformats.org/officeDocument/2006/relationships/image" Target="../media/image1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g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3995936" y="2132856"/>
            <a:ext cx="4608512" cy="4524315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7200" b="1" dirty="0" smtClean="0">
                <a:ln w="24500" cmpd="dbl">
                  <a:solidFill>
                    <a:schemeClr val="bg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l</a:t>
            </a:r>
            <a:r>
              <a:rPr lang="pl-PL" sz="7200" b="1" cap="none" spc="0" dirty="0" smtClean="0">
                <a:ln w="24500" cmpd="dbl">
                  <a:solidFill>
                    <a:schemeClr val="bg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at   minęło jak jeden dzień…</a:t>
            </a:r>
            <a:endParaRPr lang="pl-PL" sz="7200" b="1" cap="none" spc="0" dirty="0">
              <a:ln w="24500" cmpd="dbl">
                <a:solidFill>
                  <a:schemeClr val="bg2">
                    <a:lumMod val="50000"/>
                  </a:schemeClr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026" name="Picture 2" descr="C:\Users\ania\z mamy pena 8giba\dzieci na terenie 09.2006\DSCN45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260648"/>
            <a:ext cx="2160239" cy="18722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8" name="Picture 4" descr="C:\Users\ania\Pictures\bożenarodzenie 2010\PIC_00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260648"/>
            <a:ext cx="2088232" cy="18722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9" name="Picture 5" descr="C:\Users\ania\Pictures\foto_51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60648"/>
            <a:ext cx="2232248" cy="18722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Prostokąt 9"/>
          <p:cNvSpPr/>
          <p:nvPr/>
        </p:nvSpPr>
        <p:spPr>
          <a:xfrm>
            <a:off x="-396552" y="2348880"/>
            <a:ext cx="5760640" cy="4247317"/>
          </a:xfrm>
          <a:prstGeom prst="rect">
            <a:avLst/>
          </a:prstGeom>
          <a:noFill/>
          <a:ln w="0"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7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2">
                    <a:lumMod val="9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60</a:t>
            </a:r>
            <a:endParaRPr lang="pl-PL" sz="27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bg2">
                  <a:lumMod val="9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36" name="Picture 12" descr="C:\Users\ania\AppData\Local\Microsoft\Windows\Temporary Internet Files\Content.IE5\1T4HF893\MM900336578[1]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2564904"/>
            <a:ext cx="952500" cy="1247775"/>
          </a:xfrm>
          <a:prstGeom prst="rect">
            <a:avLst/>
          </a:prstGeom>
          <a:noFill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6804248" y="260648"/>
            <a:ext cx="2160240" cy="18714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9940" name="Picture 4" descr="http://img230.imageshack.us/img230/3890/torturodzinyki0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80313" y="4882668"/>
            <a:ext cx="1763688" cy="197533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20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7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00"/>
                            </p:stCondLst>
                            <p:childTnLst>
                              <p:par>
                                <p:cTn id="25" presetID="20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6" dur="1500" autoRev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9CC1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1500" autoRev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9CC1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1500" autoRev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0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Akademia Małych Odkrywców</a:t>
            </a:r>
            <a:endParaRPr lang="pl-PL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53250" name="Picture 2" descr="H:\DCIM\103_PANA\P10304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4139952" cy="2592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251" name="Picture 3" descr="H:\DCIM\103_PANA\P10304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420888"/>
            <a:ext cx="3936438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trzałka w lewo 4"/>
          <p:cNvSpPr/>
          <p:nvPr/>
        </p:nvSpPr>
        <p:spPr>
          <a:xfrm>
            <a:off x="4427984" y="1196752"/>
            <a:ext cx="2880320" cy="1080120"/>
          </a:xfrm>
          <a:prstGeom prst="leftArrow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i="1" dirty="0" smtClean="0"/>
              <a:t>Poszukiwacze</a:t>
            </a:r>
            <a:endParaRPr lang="pl-PL" sz="3200" i="1" dirty="0"/>
          </a:p>
        </p:txBody>
      </p:sp>
      <p:sp>
        <p:nvSpPr>
          <p:cNvPr id="6" name="Strzałka w lewo 5"/>
          <p:cNvSpPr/>
          <p:nvPr/>
        </p:nvSpPr>
        <p:spPr>
          <a:xfrm>
            <a:off x="4427984" y="5301208"/>
            <a:ext cx="2880320" cy="1080120"/>
          </a:xfrm>
          <a:prstGeom prst="leftArrow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i="1" dirty="0" smtClean="0"/>
              <a:t>Wynalazcy</a:t>
            </a:r>
            <a:endParaRPr lang="pl-PL" sz="3200" i="1" dirty="0"/>
          </a:p>
        </p:txBody>
      </p:sp>
      <p:pic>
        <p:nvPicPr>
          <p:cNvPr id="53252" name="Picture 4" descr="H:\DCIM\103_PANA\P10304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861048"/>
            <a:ext cx="4176464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Strzałka w prawo 9"/>
          <p:cNvSpPr/>
          <p:nvPr/>
        </p:nvSpPr>
        <p:spPr>
          <a:xfrm>
            <a:off x="2123728" y="3212976"/>
            <a:ext cx="2808312" cy="1008112"/>
          </a:xfrm>
          <a:prstGeom prst="rightArrow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i="1" dirty="0" smtClean="0"/>
              <a:t>Zdobywcy</a:t>
            </a:r>
            <a:endParaRPr lang="pl-PL" sz="3200" i="1" dirty="0"/>
          </a:p>
        </p:txBody>
      </p:sp>
      <p:pic>
        <p:nvPicPr>
          <p:cNvPr id="11" name="Picture 4" descr="gify dzieci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1124744"/>
            <a:ext cx="1245865" cy="1205677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700808"/>
            <a:ext cx="2736303" cy="2304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1" name="Picture 3" descr="C:\Users\ania\Documents\zdjęcia 09.2011\ćwiczenia gimnastyczne wynalazcy\DSCN33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365104"/>
            <a:ext cx="2736304" cy="21068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1700808"/>
            <a:ext cx="2736304" cy="2304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4365104"/>
            <a:ext cx="2880320" cy="20702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Prostokąt 6"/>
          <p:cNvSpPr/>
          <p:nvPr/>
        </p:nvSpPr>
        <p:spPr>
          <a:xfrm>
            <a:off x="539552" y="404664"/>
            <a:ext cx="7186584" cy="92333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życia przedszkola</a:t>
            </a:r>
            <a:endParaRPr lang="pl-PL" sz="5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1700808"/>
            <a:ext cx="2915816" cy="23250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4365104"/>
            <a:ext cx="2760307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 descr="gify dzieci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84368" y="0"/>
            <a:ext cx="1076325" cy="1400175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ia\Desktop\zdjęcia do prezentacji\DSCN14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2736304" cy="20522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 descr="C:\Users\ania\Desktop\zdjęcia do prezentacji\321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4797152"/>
            <a:ext cx="2736304" cy="19168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1" name="Picture 5" descr="C:\Users\ania\Documents\zdjęcia prz.06,2010\DSCN22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924944"/>
            <a:ext cx="2736304" cy="20035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C:\Users\ania\Desktop\centrum 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869160"/>
            <a:ext cx="2736304" cy="180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Prostokąt 7"/>
          <p:cNvSpPr/>
          <p:nvPr/>
        </p:nvSpPr>
        <p:spPr>
          <a:xfrm>
            <a:off x="323528" y="0"/>
            <a:ext cx="84593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l-PL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Odkrywamy nieznany świat</a:t>
            </a:r>
            <a:endParaRPr lang="pl-PL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6866" name="Picture 2" descr="Fot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4797152"/>
            <a:ext cx="2736304" cy="18902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1" name="Picture 1" descr="C:\Users\ania\Desktop\na tablicę\PB0901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836712"/>
            <a:ext cx="5472608" cy="3933056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772400" cy="1177602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Podróżujemy i odkrywamy wielki świat</a:t>
            </a:r>
            <a:endParaRPr lang="pl-PL" b="1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  <p:pic>
        <p:nvPicPr>
          <p:cNvPr id="5122" name="Picture 2" descr="C:\Users\ania\Desktop\zdjęcia do prezentacji\P10007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3168352" cy="2304256"/>
          </a:xfrm>
          <a:prstGeom prst="rect">
            <a:avLst/>
          </a:prstGeom>
          <a:noFill/>
        </p:spPr>
      </p:pic>
      <p:pic>
        <p:nvPicPr>
          <p:cNvPr id="5123" name="Picture 3" descr="C:\Users\ania\Desktop\zdjęcia do prezentacji\P10007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717032"/>
            <a:ext cx="3168352" cy="2376264"/>
          </a:xfrm>
          <a:prstGeom prst="rect">
            <a:avLst/>
          </a:prstGeom>
          <a:noFill/>
        </p:spPr>
      </p:pic>
      <p:pic>
        <p:nvPicPr>
          <p:cNvPr id="5124" name="Picture 4" descr="C:\Users\ania\Desktop\zdjęcia do prezentacji\SAM_11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1412776"/>
            <a:ext cx="3179845" cy="2232248"/>
          </a:xfrm>
          <a:prstGeom prst="rect">
            <a:avLst/>
          </a:prstGeom>
          <a:noFill/>
        </p:spPr>
      </p:pic>
      <p:pic>
        <p:nvPicPr>
          <p:cNvPr id="5125" name="Picture 5" descr="C:\Users\ania\Desktop\zdjęcia do prezentacji\SAM_11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3645024"/>
            <a:ext cx="3024336" cy="2348880"/>
          </a:xfrm>
          <a:prstGeom prst="rect">
            <a:avLst/>
          </a:prstGeom>
          <a:noFill/>
        </p:spPr>
      </p:pic>
      <p:pic>
        <p:nvPicPr>
          <p:cNvPr id="5126" name="Picture 6" descr="C:\Users\ania\Desktop\zdjęcia do prezentacji\DSCN018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3645024"/>
            <a:ext cx="2651787" cy="2448272"/>
          </a:xfrm>
          <a:prstGeom prst="rect">
            <a:avLst/>
          </a:prstGeom>
          <a:noFill/>
        </p:spPr>
      </p:pic>
      <p:pic>
        <p:nvPicPr>
          <p:cNvPr id="2050" name="Picture 2" descr="C:\Users\ania\Desktop\zdjęcia do prezentacji\Kuźnia Kurpiowska 06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7864" y="1412776"/>
            <a:ext cx="2664296" cy="2232248"/>
          </a:xfrm>
          <a:prstGeom prst="rect">
            <a:avLst/>
          </a:prstGeom>
          <a:noFill/>
        </p:spPr>
      </p:pic>
      <p:pic>
        <p:nvPicPr>
          <p:cNvPr id="9" name="Picture 3" descr="C:\Users\ania\AppData\Local\Microsoft\Windows\Temporary Internet Files\Content.IE5\FX5ZV664\MM900283649[1]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92080" y="5116723"/>
            <a:ext cx="1264717" cy="1741277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20"/>
                            </p:stCondLst>
                            <p:childTnLst>
                              <p:par>
                                <p:cTn id="1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600" decel="100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6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320"/>
                            </p:stCondLst>
                            <p:childTnLst>
                              <p:par>
                                <p:cTn id="2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600" decel="100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600" decel="100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32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320"/>
                            </p:stCondLst>
                            <p:childTnLst>
                              <p:par>
                                <p:cTn id="3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251520" y="0"/>
            <a:ext cx="9758363" cy="1152525"/>
          </a:xfrm>
        </p:spPr>
        <p:txBody>
          <a:bodyPr>
            <a:normAutofit fontScale="90000"/>
          </a:bodyPr>
          <a:lstStyle/>
          <a:p>
            <a:r>
              <a:rPr lang="pl-PL" sz="4400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Kto ty jesteś? – Polak mały</a:t>
            </a:r>
            <a:r>
              <a:rPr lang="pl-PL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/>
            </a:r>
            <a:br>
              <a:rPr lang="pl-PL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</a:br>
            <a:endParaRPr lang="pl-PL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0" y="908050"/>
            <a:ext cx="8229600" cy="1008063"/>
          </a:xfrm>
        </p:spPr>
        <p:txBody>
          <a:bodyPr/>
          <a:lstStyle/>
          <a:p>
            <a:r>
              <a:rPr lang="pl-PL" b="1" i="1" dirty="0" smtClean="0">
                <a:solidFill>
                  <a:srgbClr val="FFFF00"/>
                </a:solidFill>
              </a:rPr>
              <a:t>Dbamy o kulturę ,tradycję, kształtujemy postawę patriotyczną.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</p:txBody>
      </p:sp>
      <p:pic>
        <p:nvPicPr>
          <p:cNvPr id="5122" name="Picture 2" descr="C:\Users\ania\Desktop\zdjęcia do prezentacji\P40602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2060848"/>
            <a:ext cx="3166028" cy="20882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4578" name="Picture 2" descr="Fo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132856"/>
            <a:ext cx="4906516" cy="26765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pole tekstowe 6"/>
          <p:cNvSpPr txBox="1"/>
          <p:nvPr/>
        </p:nvSpPr>
        <p:spPr>
          <a:xfrm>
            <a:off x="3707904" y="4653136"/>
            <a:ext cx="51845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 smtClean="0"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endParaRPr lang="pl-PL" i="1" dirty="0" smtClean="0"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pl-PL" sz="3600" b="1" i="1" dirty="0" smtClean="0">
                <a:solidFill>
                  <a:srgbClr val="FFFF00"/>
                </a:solidFill>
              </a:rPr>
              <a:t>Może wśród nas jest </a:t>
            </a:r>
          </a:p>
          <a:p>
            <a:pPr algn="ctr"/>
            <a:r>
              <a:rPr lang="pl-PL" sz="3600" b="1" i="1" dirty="0" smtClean="0">
                <a:solidFill>
                  <a:srgbClr val="FFFF00"/>
                </a:solidFill>
              </a:rPr>
              <a:t>przyszły prezydent?</a:t>
            </a:r>
            <a:endParaRPr lang="pl-PL" sz="3600" b="1" i="1" dirty="0">
              <a:solidFill>
                <a:srgbClr val="FFFF00"/>
              </a:solidFill>
            </a:endParaRPr>
          </a:p>
        </p:txBody>
      </p:sp>
      <p:pic>
        <p:nvPicPr>
          <p:cNvPr id="8" name="Picture 2" descr="C:\Users\ania\ania i przedszkole\Przedszkolandia\koncert 2009\DSCN09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437112"/>
            <a:ext cx="3168352" cy="21602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0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autoRev="1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B150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autoRev="1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B150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autoRev="1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autoRev="1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B150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autoRev="1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B150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autoRev="1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400000" y="0"/>
            <a:ext cx="8744000" cy="914400"/>
          </a:xfrm>
        </p:spPr>
        <p:txBody>
          <a:bodyPr>
            <a:normAutofit fontScale="90000"/>
          </a:bodyPr>
          <a:lstStyle/>
          <a:p>
            <a:r>
              <a:rPr lang="pl-PL" b="1" i="1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Z</a:t>
            </a:r>
            <a:r>
              <a:rPr lang="pl-PL" b="1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pl-PL" b="1" i="1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przyrodą jesteśmy za pan brat</a:t>
            </a:r>
            <a:endParaRPr lang="pl-PL" b="1" i="1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4099" name="Picture 3" descr="C:\Users\ania\Desktop\zdjęcia do prezentacji\P10803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764704"/>
            <a:ext cx="4073520" cy="5832648"/>
          </a:xfrm>
          <a:prstGeom prst="rect">
            <a:avLst/>
          </a:prstGeom>
          <a:noFill/>
        </p:spPr>
      </p:pic>
      <p:pic>
        <p:nvPicPr>
          <p:cNvPr id="4098" name="Picture 2" descr="C:\Users\ania\Desktop\zdjęcia do prezentacji\DSCN33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836712"/>
            <a:ext cx="3384376" cy="1944216"/>
          </a:xfrm>
          <a:prstGeom prst="rect">
            <a:avLst/>
          </a:prstGeom>
          <a:noFill/>
        </p:spPr>
      </p:pic>
      <p:pic>
        <p:nvPicPr>
          <p:cNvPr id="34820" name="Picture 4" descr="Fot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725144"/>
            <a:ext cx="3312368" cy="1872208"/>
          </a:xfrm>
          <a:prstGeom prst="rect">
            <a:avLst/>
          </a:prstGeom>
          <a:noFill/>
        </p:spPr>
      </p:pic>
      <p:pic>
        <p:nvPicPr>
          <p:cNvPr id="4100" name="Picture 4" descr="C:\Users\ania\Desktop\zdjęcia do prezentacji\P10803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2780928"/>
            <a:ext cx="3384376" cy="1944216"/>
          </a:xfrm>
          <a:prstGeom prst="rect">
            <a:avLst/>
          </a:prstGeom>
          <a:noFill/>
        </p:spPr>
      </p:pic>
      <p:pic>
        <p:nvPicPr>
          <p:cNvPr id="8" name="Picture 2" descr="Certyfikat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3968" y="4509120"/>
            <a:ext cx="2060847" cy="206084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914400" y="188913"/>
            <a:ext cx="8229600" cy="1143000"/>
          </a:xfrm>
        </p:spPr>
        <p:txBody>
          <a:bodyPr>
            <a:prstTxWarp prst="textDoubleWave1">
              <a:avLst/>
            </a:prstTxWarp>
            <a:normAutofit/>
            <a:scene3d>
              <a:camera prst="perspectiveRigh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pl-PL" dirty="0" smtClean="0">
                <a:ln w="6350">
                  <a:solidFill>
                    <a:schemeClr val="tx2">
                      <a:lumMod val="50000"/>
                    </a:schemeClr>
                  </a:solidFill>
                </a:ln>
              </a:rPr>
              <a:t>Ćwiczymy jak być bezpiecznym.</a:t>
            </a:r>
            <a:endParaRPr lang="pl-PL" dirty="0">
              <a:ln w="6350">
                <a:solidFill>
                  <a:schemeClr val="tx2">
                    <a:lumMod val="50000"/>
                  </a:schemeClr>
                </a:solidFill>
              </a:ln>
            </a:endParaRPr>
          </a:p>
        </p:txBody>
      </p:sp>
      <p:pic>
        <p:nvPicPr>
          <p:cNvPr id="9" name="Symbol zastępczy zawartości 8" descr="P1050660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9086850" y="4048125"/>
            <a:ext cx="57150" cy="44450"/>
          </a:xfrm>
        </p:spPr>
      </p:pic>
      <p:pic>
        <p:nvPicPr>
          <p:cNvPr id="5" name="Obraz 4" descr="P10507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3933056"/>
            <a:ext cx="4104456" cy="2736304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Obraz 6" descr="P10507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340768"/>
            <a:ext cx="3024336" cy="2304256"/>
          </a:xfrm>
          <a:prstGeom prst="flowChartInternalStorage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170" name="Picture 2" descr="C:\Users\ania\Desktop\zdjęcia do prezentacji\P92700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1340768"/>
            <a:ext cx="3024336" cy="2304256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4577" name="Picture 1" descr="C:\Users\ania\Desktop\na tablicę\P102016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3933056"/>
            <a:ext cx="4104456" cy="273630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0" name="Objaśnienie w chmurce 9"/>
          <p:cNvSpPr/>
          <p:nvPr/>
        </p:nvSpPr>
        <p:spPr>
          <a:xfrm>
            <a:off x="6228184" y="1484784"/>
            <a:ext cx="2736304" cy="1800200"/>
          </a:xfrm>
          <a:prstGeom prst="cloudCallout">
            <a:avLst>
              <a:gd name="adj1" fmla="val -82175"/>
              <a:gd name="adj2" fmla="val 745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300" b="1" i="1" dirty="0" smtClean="0"/>
              <a:t>Spotkania z policjantami i strażakami</a:t>
            </a:r>
            <a:endParaRPr lang="pl-PL" sz="23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9024" y="404664"/>
            <a:ext cx="9469560" cy="914400"/>
          </a:xfrm>
        </p:spPr>
        <p:txBody>
          <a:bodyPr>
            <a:normAutofit fontScale="90000"/>
          </a:bodyPr>
          <a:lstStyle/>
          <a:p>
            <a:r>
              <a:rPr lang="pl-PL" sz="4400" dirty="0" smtClean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Mamy serca pełne dobroci.</a:t>
            </a:r>
            <a:br>
              <a:rPr lang="pl-PL" sz="4400" dirty="0" smtClean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pl-PL" sz="2700" dirty="0" smtClean="0">
                <a:solidFill>
                  <a:srgbClr val="00B0F0"/>
                </a:solidFill>
              </a:rPr>
              <a:t/>
            </a:r>
            <a:br>
              <a:rPr lang="pl-PL" sz="2700" dirty="0" smtClean="0">
                <a:solidFill>
                  <a:srgbClr val="00B0F0"/>
                </a:solidFill>
              </a:rPr>
            </a:br>
            <a:r>
              <a:rPr lang="pl-PL" sz="2200" b="1" dirty="0" smtClean="0">
                <a:solidFill>
                  <a:srgbClr val="00B0F0"/>
                </a:solidFill>
              </a:rPr>
              <a:t>Wspieramy potrzebujących uczestnicząc w różnych akcjach społecznych.</a:t>
            </a:r>
            <a:endParaRPr lang="pl-PL" sz="2200" b="1" dirty="0">
              <a:solidFill>
                <a:srgbClr val="00B0F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2"/>
          </p:nvPr>
        </p:nvSpPr>
        <p:spPr>
          <a:xfrm>
            <a:off x="0" y="1484784"/>
            <a:ext cx="4040188" cy="40313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000" dirty="0" smtClean="0"/>
              <a:t> </a:t>
            </a:r>
          </a:p>
          <a:p>
            <a:pPr>
              <a:buFont typeface="Wingdings" pitchFamily="2" charset="2"/>
              <a:buChar char="v"/>
            </a:pPr>
            <a:r>
              <a:rPr lang="pl-PL" sz="20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Wielka Orkiestra Świątecznej Pomocy </a:t>
            </a:r>
          </a:p>
          <a:p>
            <a:pPr>
              <a:buFont typeface="Wingdings" pitchFamily="2" charset="2"/>
              <a:buChar char="v"/>
            </a:pPr>
            <a:r>
              <a:rPr lang="pl-PL" sz="20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Zakręcona Akcja</a:t>
            </a:r>
          </a:p>
          <a:p>
            <a:pPr>
              <a:buFont typeface="Wingdings" pitchFamily="2" charset="2"/>
              <a:buChar char="v"/>
            </a:pPr>
            <a:r>
              <a:rPr lang="pl-PL" sz="20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Sprzątanie świata </a:t>
            </a:r>
          </a:p>
          <a:p>
            <a:pPr>
              <a:buFont typeface="Wingdings" pitchFamily="2" charset="2"/>
              <a:buChar char="v"/>
            </a:pPr>
            <a:r>
              <a:rPr lang="pl-PL" sz="20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Pola nadziei</a:t>
            </a:r>
          </a:p>
          <a:p>
            <a:pPr>
              <a:buFont typeface="Wingdings" pitchFamily="2" charset="2"/>
              <a:buChar char="v"/>
            </a:pPr>
            <a:r>
              <a:rPr lang="pl-PL" sz="20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Dni Ziemi</a:t>
            </a:r>
          </a:p>
          <a:p>
            <a:pPr>
              <a:buFont typeface="Wingdings" pitchFamily="2" charset="2"/>
              <a:buChar char="v"/>
            </a:pPr>
            <a:r>
              <a:rPr lang="pl-PL" sz="20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Góra grosza</a:t>
            </a:r>
          </a:p>
          <a:p>
            <a:pPr>
              <a:buFont typeface="Wingdings" pitchFamily="2" charset="2"/>
              <a:buChar char="v"/>
            </a:pPr>
            <a:r>
              <a:rPr lang="pl-PL" sz="20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Pomoc powodzianom</a:t>
            </a:r>
          </a:p>
          <a:p>
            <a:pPr>
              <a:buNone/>
            </a:pPr>
            <a:r>
              <a:rPr lang="pl-PL" sz="20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             </a:t>
            </a:r>
          </a:p>
        </p:txBody>
      </p:sp>
      <p:pic>
        <p:nvPicPr>
          <p:cNvPr id="4" name="Obraz 3" descr="P10100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20" y="1844824"/>
            <a:ext cx="3240360" cy="2430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P10100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43808" y="4509120"/>
            <a:ext cx="2952328" cy="2124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C:\Users\ania\Desktop\zdjęcia do prezentacji\P11607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4365104"/>
            <a:ext cx="3158536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2492896"/>
            <a:ext cx="2448272" cy="1782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0" name="Picture 2" descr="Fot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4913784"/>
            <a:ext cx="2304256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ania\AppData\Local\Microsoft\Windows\Temporary Internet Files\Content.IE5\FX5ZV664\MM900356605[1]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24328" y="-243408"/>
            <a:ext cx="1268909" cy="1552547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-1016" y="0"/>
            <a:ext cx="9145016" cy="914400"/>
          </a:xfrm>
        </p:spPr>
        <p:txBody>
          <a:bodyPr>
            <a:prstTxWarp prst="textStop">
              <a:avLst/>
            </a:prstTxWarp>
            <a:normAutofit/>
          </a:bodyPr>
          <a:lstStyle/>
          <a:p>
            <a:r>
              <a:rPr lang="pl-PL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Nasze uroczystości przedszkolne</a:t>
            </a:r>
            <a:endParaRPr lang="pl-PL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2050" name="Picture 2" descr="C:\Users\ania\Desktop\zdjęcia do prezentacji\DSCN15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3933056"/>
            <a:ext cx="3600400" cy="2700300"/>
          </a:xfrm>
          <a:prstGeom prst="rect">
            <a:avLst/>
          </a:prstGeom>
          <a:noFill/>
        </p:spPr>
      </p:pic>
      <p:pic>
        <p:nvPicPr>
          <p:cNvPr id="2051" name="Picture 3" descr="C:\Users\ania\Desktop\zdjęcia do prezentacji\P10005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977680"/>
            <a:ext cx="3840427" cy="2880320"/>
          </a:xfrm>
          <a:prstGeom prst="rect">
            <a:avLst/>
          </a:prstGeom>
          <a:noFill/>
        </p:spPr>
      </p:pic>
      <p:pic>
        <p:nvPicPr>
          <p:cNvPr id="14338" name="Picture 2" descr="C:\Users\ania\Documents\Nowy folder\DSC076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40752" y="4725144"/>
            <a:ext cx="19507200" cy="14630400"/>
          </a:xfrm>
          <a:prstGeom prst="rect">
            <a:avLst/>
          </a:prstGeom>
          <a:noFill/>
        </p:spPr>
      </p:pic>
      <p:sp>
        <p:nvSpPr>
          <p:cNvPr id="12" name="Wstęga w górę 11"/>
          <p:cNvSpPr/>
          <p:nvPr/>
        </p:nvSpPr>
        <p:spPr>
          <a:xfrm>
            <a:off x="251520" y="6281936"/>
            <a:ext cx="3888432" cy="576064"/>
          </a:xfrm>
          <a:prstGeom prst="ribbon2">
            <a:avLst>
              <a:gd name="adj1" fmla="val 16667"/>
              <a:gd name="adj2" fmla="val 686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Święto babci i dziadka</a:t>
            </a:r>
          </a:p>
          <a:p>
            <a:pPr algn="ctr"/>
            <a:r>
              <a:rPr lang="pl-PL" dirty="0" smtClean="0"/>
              <a:t>Styczeń 2012</a:t>
            </a:r>
            <a:endParaRPr lang="pl-PL" dirty="0"/>
          </a:p>
        </p:txBody>
      </p:sp>
      <p:sp>
        <p:nvSpPr>
          <p:cNvPr id="13" name="Wstęga w górę 12"/>
          <p:cNvSpPr/>
          <p:nvPr/>
        </p:nvSpPr>
        <p:spPr>
          <a:xfrm>
            <a:off x="4860032" y="6281936"/>
            <a:ext cx="3888432" cy="576064"/>
          </a:xfrm>
          <a:prstGeom prst="ribbon2">
            <a:avLst>
              <a:gd name="adj1" fmla="val 16667"/>
              <a:gd name="adj2" fmla="val 686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Spotkanie wielkanocne</a:t>
            </a:r>
          </a:p>
          <a:p>
            <a:pPr algn="ctr"/>
            <a:r>
              <a:rPr lang="pl-PL" dirty="0" smtClean="0"/>
              <a:t>Kwiecień 2011</a:t>
            </a:r>
            <a:endParaRPr lang="pl-PL" dirty="0"/>
          </a:p>
        </p:txBody>
      </p:sp>
      <p:pic>
        <p:nvPicPr>
          <p:cNvPr id="14" name="Symbol zastępczy zawartości 3" descr="P107018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980728"/>
            <a:ext cx="3744416" cy="2736304"/>
          </a:xfrm>
          <a:prstGeom prst="rect">
            <a:avLst/>
          </a:prstGeom>
        </p:spPr>
      </p:pic>
      <p:pic>
        <p:nvPicPr>
          <p:cNvPr id="21505" name="Picture 1" descr="C:\Users\ania\Desktop\na tablicę\DSC006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980728"/>
            <a:ext cx="3635896" cy="2726922"/>
          </a:xfrm>
          <a:prstGeom prst="rect">
            <a:avLst/>
          </a:prstGeom>
          <a:noFill/>
        </p:spPr>
      </p:pic>
      <p:sp>
        <p:nvSpPr>
          <p:cNvPr id="10" name="Wstęga w górę 9"/>
          <p:cNvSpPr/>
          <p:nvPr/>
        </p:nvSpPr>
        <p:spPr>
          <a:xfrm>
            <a:off x="251520" y="3573016"/>
            <a:ext cx="3888432" cy="504056"/>
          </a:xfrm>
          <a:prstGeom prst="ribbon2">
            <a:avLst>
              <a:gd name="adj1" fmla="val 16667"/>
              <a:gd name="adj2" fmla="val 631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Dzień  mamy </a:t>
            </a:r>
          </a:p>
          <a:p>
            <a:pPr algn="ctr"/>
            <a:r>
              <a:rPr lang="pl-PL" dirty="0" smtClean="0"/>
              <a:t>Maj 2010</a:t>
            </a:r>
            <a:endParaRPr lang="pl-PL" dirty="0"/>
          </a:p>
        </p:txBody>
      </p:sp>
      <p:sp>
        <p:nvSpPr>
          <p:cNvPr id="11" name="Wstęga w górę 10"/>
          <p:cNvSpPr/>
          <p:nvPr/>
        </p:nvSpPr>
        <p:spPr>
          <a:xfrm>
            <a:off x="4644008" y="3501008"/>
            <a:ext cx="4032448" cy="576064"/>
          </a:xfrm>
          <a:prstGeom prst="ribbon2">
            <a:avLst>
              <a:gd name="adj1" fmla="val 16667"/>
              <a:gd name="adj2" fmla="val 687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Dzień babci i dziadka</a:t>
            </a:r>
          </a:p>
          <a:p>
            <a:pPr algn="ctr"/>
            <a:r>
              <a:rPr lang="pl-PL" dirty="0" smtClean="0"/>
              <a:t>Luty 2007</a:t>
            </a:r>
            <a:endParaRPr lang="pl-PL" dirty="0"/>
          </a:p>
        </p:txBody>
      </p:sp>
      <p:pic>
        <p:nvPicPr>
          <p:cNvPr id="15" name="Picture 2" descr="C:\Users\ania\AppData\Local\Microsoft\Windows\Temporary Internet Files\Content.IE5\FX5ZV664\MM900283653[1]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56376" y="2492896"/>
            <a:ext cx="1500729" cy="1346448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1371600" y="101600"/>
            <a:ext cx="7772400" cy="1427163"/>
          </a:xfrm>
        </p:spPr>
        <p:txBody>
          <a:bodyPr>
            <a:noAutofit/>
          </a:bodyPr>
          <a:lstStyle/>
          <a:p>
            <a:pPr algn="ctr"/>
            <a:r>
              <a:rPr lang="pl-PL" sz="2800" b="1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Aktywnie uczestniczymy                                        w przedstawieniach teatralnych, koncertach muzycznych, warsztatach</a:t>
            </a:r>
            <a:endParaRPr lang="pl-PL" sz="2800" b="1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8194" name="Picture 2" descr="C:\Users\ania\Desktop\zdjęcia do prezentacji\DSCN333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700808"/>
            <a:ext cx="2520280" cy="19442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5" name="Picture 3" descr="C:\Users\ania\Desktop\zdjęcia do prezentacji\DSCN15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556791"/>
            <a:ext cx="3744416" cy="28086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7" name="Picture 5" descr="C:\Users\ania\Documents\Nowy folder\DSC076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896290"/>
            <a:ext cx="4200467" cy="27730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4" descr="C:\Users\ania\Desktop\zdjęcia do prezentacji\foto_51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4581128"/>
            <a:ext cx="2556792" cy="20882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6" descr="gify dzieci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1857375" cy="1285876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459664" cy="914400"/>
          </a:xfrm>
        </p:spPr>
        <p:txBody>
          <a:bodyPr>
            <a:noAutofit/>
          </a:bodyPr>
          <a:lstStyle/>
          <a:p>
            <a:r>
              <a:rPr lang="pl-PL" sz="7200" b="1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Podziękowania </a:t>
            </a:r>
            <a:r>
              <a:rPr lang="pl-PL" sz="3600" b="1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dla:</a:t>
            </a:r>
            <a:endParaRPr lang="pl-PL" sz="3600" b="1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105" name="Picture 9" descr="C:\Users\ania\AppData\Local\Microsoft\Windows\Temporary Internet Files\Content.IE5\1GGFL3NE\MM900041090[1]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5677208"/>
            <a:ext cx="1227556" cy="1180792"/>
          </a:xfrm>
          <a:prstGeom prst="rect">
            <a:avLst/>
          </a:prstGeom>
          <a:noFill/>
        </p:spPr>
      </p:pic>
      <p:sp>
        <p:nvSpPr>
          <p:cNvPr id="12" name="Zwój poziomy 11"/>
          <p:cNvSpPr/>
          <p:nvPr/>
        </p:nvSpPr>
        <p:spPr>
          <a:xfrm>
            <a:off x="251520" y="1196752"/>
            <a:ext cx="8352928" cy="1800200"/>
          </a:xfrm>
          <a:prstGeom prst="horizontalScroll">
            <a:avLst>
              <a:gd name="adj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/>
            <a:r>
              <a:rPr lang="pl-PL" sz="2000" dirty="0" smtClean="0"/>
              <a:t>Wójta Gminy Nieporęt Pana  Sławomira Macieja Mazura za objęcie patronatem jubileuszu  60-lecia naszej Akademii.</a:t>
            </a:r>
            <a:endParaRPr lang="pl-PL" sz="2000" dirty="0"/>
          </a:p>
        </p:txBody>
      </p:sp>
      <p:sp>
        <p:nvSpPr>
          <p:cNvPr id="14" name="Zwój poziomy 13"/>
          <p:cNvSpPr/>
          <p:nvPr/>
        </p:nvSpPr>
        <p:spPr>
          <a:xfrm>
            <a:off x="251520" y="4005064"/>
            <a:ext cx="8568952" cy="2160240"/>
          </a:xfrm>
          <a:prstGeom prst="horizontalScroll">
            <a:avLst>
              <a:gd name="adj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Sponsorów naszej uroczystości:  Państwa Annę i Mariana </a:t>
            </a:r>
            <a:r>
              <a:rPr lang="pl-PL" dirty="0" err="1" smtClean="0"/>
              <a:t>Oszczyk</a:t>
            </a:r>
            <a:r>
              <a:rPr lang="pl-PL" dirty="0" smtClean="0"/>
              <a:t> firmę </a:t>
            </a:r>
            <a:r>
              <a:rPr lang="pl-PL" i="1" dirty="0" err="1" smtClean="0"/>
              <a:t>Isbud</a:t>
            </a:r>
            <a:r>
              <a:rPr lang="pl-PL" i="1" dirty="0" smtClean="0"/>
              <a:t>, </a:t>
            </a:r>
            <a:r>
              <a:rPr lang="pl-PL" dirty="0" smtClean="0"/>
              <a:t>Wojskowych Zakładów Łączności, Wojskowego Instytutu Łączności, firmy </a:t>
            </a:r>
            <a:r>
              <a:rPr lang="pl-PL" i="1" dirty="0" err="1" smtClean="0"/>
              <a:t>Volpol</a:t>
            </a:r>
            <a:r>
              <a:rPr lang="pl-PL" dirty="0" smtClean="0"/>
              <a:t>, firmy </a:t>
            </a:r>
            <a:r>
              <a:rPr lang="pl-PL" i="1" dirty="0" smtClean="0"/>
              <a:t>Mandarynka</a:t>
            </a:r>
            <a:r>
              <a:rPr lang="pl-PL" dirty="0" smtClean="0"/>
              <a:t>, Rady Rodziców  i Rodziców dzieci uczęszczających do nasze go przedszkola.</a:t>
            </a:r>
            <a:r>
              <a:rPr lang="pl-PL" i="1" dirty="0" smtClean="0"/>
              <a:t> </a:t>
            </a:r>
            <a:r>
              <a:rPr lang="pl-PL" dirty="0" smtClean="0"/>
              <a:t> </a:t>
            </a:r>
            <a:endParaRPr lang="pl-PL" i="1" dirty="0"/>
          </a:p>
        </p:txBody>
      </p:sp>
      <p:sp>
        <p:nvSpPr>
          <p:cNvPr id="13" name="Zwój poziomy 12"/>
          <p:cNvSpPr/>
          <p:nvPr/>
        </p:nvSpPr>
        <p:spPr>
          <a:xfrm>
            <a:off x="251520" y="2636912"/>
            <a:ext cx="8424936" cy="1800200"/>
          </a:xfrm>
          <a:prstGeom prst="horizontalScroll">
            <a:avLst>
              <a:gd name="adj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 smtClean="0"/>
              <a:t>Pracowników Urzędu Gminy Nieporęt a szczególnie Gminnemu Zespołowi Oświaty z Panią dyrektor Henryką Galas  na czele , za pomoc  i wspieranie działań przedszkola.</a:t>
            </a:r>
            <a:endParaRPr lang="pl-PL" sz="2000" dirty="0"/>
          </a:p>
        </p:txBody>
      </p:sp>
      <p:pic>
        <p:nvPicPr>
          <p:cNvPr id="4098" name="Picture 2" descr="C:\Users\ania\AppData\Local\Microsoft\Windows\Temporary Internet Files\Content.IE5\1GGFL3NE\MM900041090[1]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3" y="5040371"/>
            <a:ext cx="1763688" cy="1817629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539552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3200" b="1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Dni Rodziny, pikniki, bale, </a:t>
            </a:r>
            <a:r>
              <a:rPr lang="pl-PL" sz="3200" b="1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Talentiada</a:t>
            </a:r>
            <a:r>
              <a:rPr lang="pl-PL" sz="3200" b="1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/>
            </a:r>
            <a:br>
              <a:rPr lang="pl-PL" sz="3200" b="1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pl-PL" sz="3200" b="1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  wszyscy się dobrze bawimy</a:t>
            </a:r>
            <a:endParaRPr lang="pl-PL" sz="3200" b="1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15363" name="Picture 3" descr="C:\Users\ania\Documents\Nowy folder\DSC076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1"/>
            <a:ext cx="4104456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4" name="Picture 4" descr="C:\Users\ania\Documents\Nowy folder\DSC077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193704"/>
            <a:ext cx="4104456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Fot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4214883"/>
            <a:ext cx="4248472" cy="2643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gify dzieci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988840"/>
            <a:ext cx="1488583" cy="1650708"/>
          </a:xfrm>
          <a:prstGeom prst="rect">
            <a:avLst/>
          </a:prstGeom>
          <a:noFill/>
        </p:spPr>
      </p:pic>
      <p:pic>
        <p:nvPicPr>
          <p:cNvPr id="8" name="Picture 3" descr="C:\Users\ania\Documents\Nowy folder\DSC077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836712"/>
            <a:ext cx="2556285" cy="3408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539552" y="0"/>
            <a:ext cx="8316416" cy="1143000"/>
          </a:xfrm>
        </p:spPr>
        <p:txBody>
          <a:bodyPr>
            <a:prstTxWarp prst="textWave2">
              <a:avLst/>
            </a:prstTxWarp>
          </a:bodyPr>
          <a:lstStyle/>
          <a:p>
            <a:pPr algn="ctr"/>
            <a:r>
              <a:rPr lang="pl-PL" sz="5400" b="1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Rodzice na scenie </a:t>
            </a:r>
            <a:endParaRPr lang="pl-PL" sz="5400" b="1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53250" name="Picture 2" descr="Fo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5624291" cy="3960440"/>
          </a:xfrm>
          <a:prstGeom prst="cloud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252" name="Picture 4" descr="Fot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08907" y="3068960"/>
            <a:ext cx="6235093" cy="3789040"/>
          </a:xfrm>
          <a:prstGeom prst="cloud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e tekstowe 4"/>
          <p:cNvSpPr txBox="1"/>
          <p:nvPr/>
        </p:nvSpPr>
        <p:spPr>
          <a:xfrm>
            <a:off x="5652120" y="1988840"/>
            <a:ext cx="3779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Jasełka 2011</a:t>
            </a:r>
            <a:endParaRPr lang="pl-PL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028" name="Picture 4" descr="gify anio&amp;lstrok;y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941168"/>
            <a:ext cx="2381250" cy="16002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nia\Documents\dyrekcja\P10506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2603" y="1916832"/>
            <a:ext cx="3029877" cy="22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323528" y="0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extrusionH="57150" prstMaterial="softEdge">
              <a:bevelT w="38100" h="38100" prst="relaxedInset"/>
            </a:sp3d>
          </a:bodyPr>
          <a:lstStyle/>
          <a:p>
            <a:pPr algn="ctr"/>
            <a:r>
              <a:rPr lang="pl-P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Rodzice to najważniejsi sprzymierzeńcy przedszkola</a:t>
            </a:r>
            <a:endParaRPr lang="pl-PL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Obraz 4" descr="DSC076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412776"/>
            <a:ext cx="3204864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az 5" descr="DSCN31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4077072"/>
            <a:ext cx="3816424" cy="2401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az 6" descr="DSCN329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91880" y="1412776"/>
            <a:ext cx="2766769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pole tekstowe 7"/>
          <p:cNvSpPr txBox="1"/>
          <p:nvPr/>
        </p:nvSpPr>
        <p:spPr>
          <a:xfrm>
            <a:off x="323528" y="4365104"/>
            <a:ext cx="374441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i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Świętujemy razem.</a:t>
            </a:r>
          </a:p>
          <a:p>
            <a:r>
              <a:rPr lang="pl-PL" sz="2400" i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Uczymy się i dyskutujemy.</a:t>
            </a:r>
          </a:p>
          <a:p>
            <a:r>
              <a:rPr lang="pl-PL" sz="2400" i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Bawimy się razem z dziećmi.</a:t>
            </a:r>
          </a:p>
          <a:p>
            <a:r>
              <a:rPr lang="pl-PL" sz="2400" i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Wspomagamy działania przedszkola. </a:t>
            </a:r>
          </a:p>
          <a:p>
            <a:endParaRPr lang="pl-PL" dirty="0">
              <a:ln>
                <a:solidFill>
                  <a:schemeClr val="tx2">
                    <a:lumMod val="75000"/>
                  </a:schemeClr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914400" y="332656"/>
            <a:ext cx="8229600" cy="1358900"/>
          </a:xfrm>
        </p:spPr>
        <p:txBody>
          <a:bodyPr>
            <a:prstTxWarp prst="textArchUp">
              <a:avLst>
                <a:gd name="adj" fmla="val 10839139"/>
              </a:avLst>
            </a:prstTxWarp>
            <a:normAutofit/>
          </a:bodyPr>
          <a:lstStyle/>
          <a:p>
            <a:r>
              <a:rPr lang="pl-PL" sz="4400" dirty="0" smtClean="0"/>
              <a:t>Nasz ogród to nasz sukces.</a:t>
            </a:r>
            <a:endParaRPr lang="pl-PL" sz="4400" dirty="0"/>
          </a:p>
        </p:txBody>
      </p:sp>
      <p:pic>
        <p:nvPicPr>
          <p:cNvPr id="4098" name="Picture 2" descr="C:\Users\ania\Desktop\zdjęcia do prezentacji\DSC090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268760"/>
            <a:ext cx="3923928" cy="2456892"/>
          </a:xfrm>
          <a:prstGeom prst="rect">
            <a:avLst/>
          </a:prstGeom>
          <a:noFill/>
        </p:spPr>
      </p:pic>
      <p:pic>
        <p:nvPicPr>
          <p:cNvPr id="1026" name="Picture 2" descr="C:\Users\ania\Desktop\zdjęcia do prezentacji\DSCN35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933056"/>
            <a:ext cx="4104456" cy="2772912"/>
          </a:xfrm>
          <a:prstGeom prst="rect">
            <a:avLst/>
          </a:prstGeom>
          <a:noFill/>
        </p:spPr>
      </p:pic>
      <p:pic>
        <p:nvPicPr>
          <p:cNvPr id="2050" name="Picture 2" descr="Fot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268760"/>
            <a:ext cx="4032448" cy="2520280"/>
          </a:xfrm>
          <a:prstGeom prst="rect">
            <a:avLst/>
          </a:prstGeom>
          <a:noFill/>
        </p:spPr>
      </p:pic>
      <p:pic>
        <p:nvPicPr>
          <p:cNvPr id="2052" name="Picture 4" descr="Fot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861048"/>
            <a:ext cx="3917475" cy="2808312"/>
          </a:xfrm>
          <a:prstGeom prst="rect">
            <a:avLst/>
          </a:prstGeom>
          <a:noFill/>
        </p:spPr>
      </p:pic>
      <p:pic>
        <p:nvPicPr>
          <p:cNvPr id="7" name="Picture 2" descr="C:\Users\ania\AppData\Local\Microsoft\Windows\Temporary Internet Files\Content.IE5\MHX52DL3\MM900283652[1]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1988840"/>
            <a:ext cx="1475656" cy="184612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nia\Desktop\zdjęcia do prezentacji\Obraz 1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00808"/>
            <a:ext cx="3210646" cy="21495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914400" y="333375"/>
            <a:ext cx="8229600" cy="1143000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rgbClr val="FFFF00"/>
                </a:solidFill>
              </a:rPr>
              <a:t>        O</a:t>
            </a:r>
            <a:r>
              <a:rPr lang="pl-PL" dirty="0" smtClean="0">
                <a:solidFill>
                  <a:srgbClr val="FFC000"/>
                </a:solidFill>
              </a:rPr>
              <a:t>p</a:t>
            </a:r>
            <a:r>
              <a:rPr lang="pl-PL" dirty="0" smtClean="0">
                <a:solidFill>
                  <a:srgbClr val="FF0000"/>
                </a:solidFill>
              </a:rPr>
              <a:t>t</a:t>
            </a:r>
            <a:r>
              <a:rPr lang="pl-PL" dirty="0" smtClean="0">
                <a:solidFill>
                  <a:srgbClr val="00B050"/>
                </a:solidFill>
              </a:rPr>
              <a:t>y</a:t>
            </a:r>
            <a:r>
              <a:rPr lang="pl-PL" dirty="0" smtClean="0">
                <a:solidFill>
                  <a:srgbClr val="00B0F0"/>
                </a:solidFill>
              </a:rPr>
              <a:t>m</a:t>
            </a:r>
            <a:r>
              <a:rPr lang="pl-PL" dirty="0" smtClean="0">
                <a:solidFill>
                  <a:srgbClr val="002060"/>
                </a:solidFill>
              </a:rPr>
              <a:t>i</a:t>
            </a:r>
            <a:r>
              <a:rPr lang="pl-PL" dirty="0" smtClean="0">
                <a:solidFill>
                  <a:srgbClr val="7030A0"/>
                </a:solidFill>
              </a:rPr>
              <a:t>ś</a:t>
            </a:r>
            <a:r>
              <a:rPr lang="pl-PL" dirty="0" smtClean="0">
                <a:solidFill>
                  <a:srgbClr val="FFFF00"/>
                </a:solidFill>
              </a:rPr>
              <a:t>c</a:t>
            </a:r>
            <a:r>
              <a:rPr lang="pl-PL" dirty="0" smtClean="0">
                <a:solidFill>
                  <a:srgbClr val="FFC000"/>
                </a:solidFill>
              </a:rPr>
              <a:t>i</a:t>
            </a:r>
            <a:r>
              <a:rPr lang="pl-PL" dirty="0" smtClean="0"/>
              <a:t> </a:t>
            </a:r>
            <a:r>
              <a:rPr lang="pl-PL" dirty="0" smtClean="0">
                <a:solidFill>
                  <a:srgbClr val="FF0000"/>
                </a:solidFill>
              </a:rPr>
              <a:t>t</a:t>
            </a:r>
            <a:r>
              <a:rPr lang="pl-PL" dirty="0" smtClean="0">
                <a:solidFill>
                  <a:srgbClr val="00B050"/>
                </a:solidFill>
              </a:rPr>
              <a:t>o</a:t>
            </a:r>
            <a:r>
              <a:rPr lang="pl-PL" dirty="0" smtClean="0"/>
              <a:t> </a:t>
            </a:r>
            <a:r>
              <a:rPr lang="pl-PL" dirty="0" smtClean="0">
                <a:solidFill>
                  <a:srgbClr val="00B0F0"/>
                </a:solidFill>
              </a:rPr>
              <a:t>m</a:t>
            </a:r>
            <a:r>
              <a:rPr lang="pl-PL" dirty="0" smtClean="0">
                <a:solidFill>
                  <a:srgbClr val="7030A0"/>
                </a:solidFill>
              </a:rPr>
              <a:t>y</a:t>
            </a:r>
            <a:r>
              <a:rPr lang="pl-PL" dirty="0" smtClean="0"/>
              <a:t> </a:t>
            </a:r>
            <a:r>
              <a:rPr lang="pl-PL" dirty="0" smtClean="0">
                <a:solidFill>
                  <a:srgbClr val="FFC000"/>
                </a:solidFill>
              </a:rPr>
              <a:t>!</a:t>
            </a:r>
            <a:r>
              <a:rPr lang="pl-PL" dirty="0" smtClean="0">
                <a:solidFill>
                  <a:srgbClr val="C00000"/>
                </a:solidFill>
              </a:rPr>
              <a:t>!</a:t>
            </a:r>
            <a:r>
              <a:rPr lang="pl-PL" dirty="0" smtClean="0">
                <a:solidFill>
                  <a:srgbClr val="0070C0"/>
                </a:solidFill>
              </a:rPr>
              <a:t>!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2700" i="1" dirty="0" smtClean="0"/>
              <a:t>Zdobywamy certyfikat. Realizujemy program</a:t>
            </a:r>
            <a:endParaRPr lang="pl-PL" sz="2700" i="1" dirty="0"/>
          </a:p>
        </p:txBody>
      </p:sp>
      <p:pic>
        <p:nvPicPr>
          <p:cNvPr id="3" name="Picture 2" descr="C:\Users\ania\Desktop\zdjęcia do prezentacji\P32101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077072"/>
            <a:ext cx="3221045" cy="2307772"/>
          </a:xfrm>
          <a:prstGeom prst="rect">
            <a:avLst/>
          </a:prstGeom>
          <a:noFill/>
        </p:spPr>
      </p:pic>
      <p:pic>
        <p:nvPicPr>
          <p:cNvPr id="4098" name="Picture 2" descr="Optymistyczne Przedszkol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88640"/>
            <a:ext cx="1800200" cy="742068"/>
          </a:xfrm>
          <a:prstGeom prst="rect">
            <a:avLst/>
          </a:prstGeom>
          <a:noFill/>
        </p:spPr>
      </p:pic>
      <p:pic>
        <p:nvPicPr>
          <p:cNvPr id="3079" name="Picture 7" descr="C:\Users\ania\Desktop\zdjęcia do prezentacji\DSCN339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1700808"/>
            <a:ext cx="4680520" cy="3024336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3707904" y="3284984"/>
            <a:ext cx="4748583" cy="31089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457200" y="260350"/>
            <a:ext cx="8686800" cy="1143000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Kolorowe</a:t>
            </a:r>
            <a:r>
              <a:rPr lang="pl-PL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pl-PL" dirty="0" smtClean="0">
                <a:solidFill>
                  <a:srgbClr val="00B05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dni</a:t>
            </a:r>
            <a:r>
              <a:rPr lang="pl-PL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pl-PL" dirty="0" smtClean="0"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to</a:t>
            </a:r>
            <a:r>
              <a:rPr lang="pl-PL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pl-PL" dirty="0" smtClean="0"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mnóstwo</a:t>
            </a:r>
            <a:r>
              <a:rPr lang="pl-PL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pl-PL" dirty="0" smtClean="0">
                <a:solidFill>
                  <a:srgbClr val="92D05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radości</a:t>
            </a:r>
            <a:endParaRPr lang="pl-PL" dirty="0">
              <a:solidFill>
                <a:srgbClr val="92D05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Picture 2" descr="C:\Users\ania\Desktop\zdjęcia do prezentacji\SAM_15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933056"/>
            <a:ext cx="4248472" cy="2520280"/>
          </a:xfrm>
          <a:prstGeom prst="rect">
            <a:avLst/>
          </a:prstGeom>
          <a:noFill/>
          <a:ln>
            <a:noFill/>
          </a:ln>
          <a:effectLst>
            <a:glow rad="228600">
              <a:srgbClr val="FF0000">
                <a:alpha val="40000"/>
              </a:srgbClr>
            </a:glow>
          </a:effectLst>
        </p:spPr>
      </p:pic>
      <p:pic>
        <p:nvPicPr>
          <p:cNvPr id="4" name="Picture 6" descr="C:\Users\ania\Desktop\zdjęcia do prezentacji\P2090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052736"/>
            <a:ext cx="4176464" cy="2664296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Picture 3" descr="C:\Users\ania\Desktop\zdjęcia do prezentacji\P31301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052736"/>
            <a:ext cx="4176464" cy="266429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7410" name="Picture 2" descr="Fot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933056"/>
            <a:ext cx="4176464" cy="2592288"/>
          </a:xfrm>
          <a:prstGeom prst="rect">
            <a:avLst/>
          </a:prstGeom>
          <a:noFill/>
          <a:effectLst>
            <a:glow rad="228600">
              <a:srgbClr val="FFFF00">
                <a:alpha val="40000"/>
              </a:srgbClr>
            </a:glow>
          </a:effec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395536" y="188640"/>
            <a:ext cx="8348464" cy="1319064"/>
          </a:xfrm>
        </p:spPr>
        <p:txBody>
          <a:bodyPr/>
          <a:lstStyle/>
          <a:p>
            <a:r>
              <a:rPr lang="pl-PL" b="1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Odkrywamy talenty aktorskie</a:t>
            </a:r>
            <a:endParaRPr lang="pl-PL" b="1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147" name="Picture 3" descr="C:\Users\ania\Desktop\zdjęcia do prezentacji\bal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499992" y="908720"/>
            <a:ext cx="4032448" cy="3008683"/>
          </a:xfrm>
          <a:prstGeom prst="flowChartPunchedTap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58" name="Picture 2" descr="Fo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163482"/>
            <a:ext cx="3672408" cy="2505878"/>
          </a:xfrm>
          <a:prstGeom prst="flowChartPunchedTap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0" name="Picture 4" descr="Fot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3284984"/>
            <a:ext cx="4752528" cy="3356992"/>
          </a:xfrm>
          <a:prstGeom prst="flowChartPunchedTape">
            <a:avLst/>
          </a:prstGeom>
          <a:noFill/>
        </p:spPr>
      </p:pic>
      <p:pic>
        <p:nvPicPr>
          <p:cNvPr id="2051" name="Picture 3" descr="C:\Users\ania\Desktop\zdjęcia do prezentacji\DSCN15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196752"/>
            <a:ext cx="4427984" cy="3212976"/>
          </a:xfrm>
          <a:prstGeom prst="flowChartPunchedTap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323528" y="0"/>
            <a:ext cx="8604448" cy="914400"/>
          </a:xfrm>
        </p:spPr>
        <p:txBody>
          <a:bodyPr>
            <a:normAutofit fontScale="90000"/>
          </a:bodyPr>
          <a:lstStyle/>
          <a:p>
            <a:r>
              <a:rPr lang="pl-PL" b="1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Wesoło i twórczo spędzamy czas </a:t>
            </a:r>
            <a:br>
              <a:rPr lang="pl-PL" b="1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pl-PL" b="1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 na zajęciach dodatkowych.</a:t>
            </a:r>
            <a:endParaRPr lang="pl-PL" b="1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026" name="Picture 2" descr="C:\Users\ania\Desktop\zdjęcia do prezentacji\DSCN14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924944"/>
            <a:ext cx="2613146" cy="36724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194" name="Picture 2" descr="http://stronka-agusi.pl/hosting/images/c13vim37scko8bxn2p9e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40568" y="836712"/>
            <a:ext cx="2016224" cy="2088232"/>
          </a:xfrm>
          <a:prstGeom prst="rect">
            <a:avLst/>
          </a:prstGeom>
          <a:noFill/>
        </p:spPr>
      </p:pic>
      <p:pic>
        <p:nvPicPr>
          <p:cNvPr id="13314" name="Picture 2" descr="C:\Users\ania\Desktop\na tablicę\DSCN27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3573016"/>
            <a:ext cx="4572000" cy="30689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313" name="Picture 1" descr="C:\Users\ania\Desktop\na tablicę\Obraz 0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1268760"/>
            <a:ext cx="4680520" cy="27363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338" name="Picture 2" descr="gify balet baletnica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4725144"/>
            <a:ext cx="1403648" cy="1463971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pl-PL" b="1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Otrzymaliśmy wiele nagród, dyplomów , podziękowań.</a:t>
            </a:r>
            <a:endParaRPr lang="pl-PL" b="1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7170" name="Picture 2" descr="C:\Users\ania\Desktop\zdjęcia do prezentacji\DSCN00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365104"/>
            <a:ext cx="3323861" cy="2492896"/>
          </a:xfrm>
          <a:prstGeom prst="flowChartSummingJunction">
            <a:avLst/>
          </a:prstGeom>
          <a:noFill/>
        </p:spPr>
      </p:pic>
      <p:pic>
        <p:nvPicPr>
          <p:cNvPr id="8196" name="Picture 4" descr="Fo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3932" y="0"/>
            <a:ext cx="2410068" cy="4285903"/>
          </a:xfrm>
          <a:prstGeom prst="roundRect">
            <a:avLst/>
          </a:prstGeom>
          <a:noFill/>
        </p:spPr>
      </p:pic>
      <p:pic>
        <p:nvPicPr>
          <p:cNvPr id="8198" name="Picture 6" descr="Fot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44824"/>
            <a:ext cx="3491880" cy="2325593"/>
          </a:xfrm>
          <a:prstGeom prst="flowChartOr">
            <a:avLst/>
          </a:prstGeom>
          <a:noFill/>
        </p:spPr>
      </p:pic>
      <p:pic>
        <p:nvPicPr>
          <p:cNvPr id="8" name="Picture 2" descr="C:\Users\ania\Documents\zdjęcia prz.06,2010\DSCN22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3068960"/>
            <a:ext cx="3816424" cy="2880320"/>
          </a:xfrm>
          <a:prstGeom prst="flowChartSummingJunction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Obraz 8" descr="DSCN0371(1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04115" y="4203086"/>
            <a:ext cx="3539885" cy="2654914"/>
          </a:xfrm>
          <a:prstGeom prst="flowChartSummingJunction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194" name="Picture 2" descr="Fot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1124744"/>
            <a:ext cx="3312368" cy="2050514"/>
          </a:xfrm>
          <a:prstGeom prst="flowChartSummingJunction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6" name="Picture 12" descr="C:\Users\ania\Pictures\img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772816"/>
            <a:ext cx="1512168" cy="1944216"/>
          </a:xfrm>
          <a:prstGeom prst="rect">
            <a:avLst/>
          </a:prstGeom>
          <a:noFill/>
        </p:spPr>
      </p:pic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467544" y="548680"/>
            <a:ext cx="8064896" cy="914400"/>
          </a:xfrm>
        </p:spPr>
        <p:txBody>
          <a:bodyPr>
            <a:noAutofit/>
          </a:bodyPr>
          <a:lstStyle/>
          <a:p>
            <a:r>
              <a:rPr lang="pl-PL" sz="3600" b="1" i="1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NASZE OSIĄGNIĘCIA I SUKCESY </a:t>
            </a:r>
            <a:endParaRPr lang="pl-PL" sz="3600" b="1" i="1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1267" name="Picture 3" descr="C:\Users\ania\Pictures\img1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772816"/>
            <a:ext cx="1440160" cy="1800200"/>
          </a:xfrm>
          <a:prstGeom prst="rect">
            <a:avLst/>
          </a:prstGeom>
          <a:noFill/>
        </p:spPr>
      </p:pic>
      <p:pic>
        <p:nvPicPr>
          <p:cNvPr id="11268" name="Picture 4" descr="C:\Users\ania\Pictures\img1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725144"/>
            <a:ext cx="1512168" cy="1882886"/>
          </a:xfrm>
          <a:prstGeom prst="rect">
            <a:avLst/>
          </a:prstGeom>
          <a:noFill/>
        </p:spPr>
      </p:pic>
      <p:pic>
        <p:nvPicPr>
          <p:cNvPr id="11269" name="Picture 5" descr="C:\Users\ania\Pictures\img1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4725144"/>
            <a:ext cx="1512168" cy="1944216"/>
          </a:xfrm>
          <a:prstGeom prst="rect">
            <a:avLst/>
          </a:prstGeom>
          <a:noFill/>
        </p:spPr>
      </p:pic>
      <p:pic>
        <p:nvPicPr>
          <p:cNvPr id="11270" name="Picture 6" descr="C:\Users\ania\Pictures\img1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4328" y="4581128"/>
            <a:ext cx="1440160" cy="2098910"/>
          </a:xfrm>
          <a:prstGeom prst="rect">
            <a:avLst/>
          </a:prstGeom>
          <a:noFill/>
        </p:spPr>
      </p:pic>
      <p:pic>
        <p:nvPicPr>
          <p:cNvPr id="11271" name="Picture 7" descr="C:\Users\ania\Pictures\img13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772816"/>
            <a:ext cx="1296144" cy="1703504"/>
          </a:xfrm>
          <a:prstGeom prst="rect">
            <a:avLst/>
          </a:prstGeom>
          <a:noFill/>
        </p:spPr>
      </p:pic>
      <p:pic>
        <p:nvPicPr>
          <p:cNvPr id="11273" name="Picture 9" descr="C:\Users\ania\Pictures\img13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24328" y="1772816"/>
            <a:ext cx="1440160" cy="1981985"/>
          </a:xfrm>
          <a:prstGeom prst="rect">
            <a:avLst/>
          </a:prstGeom>
          <a:noFill/>
        </p:spPr>
      </p:pic>
      <p:pic>
        <p:nvPicPr>
          <p:cNvPr id="11277" name="Picture 13" descr="C:\Users\ania\Pictures\img14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60032" y="4581128"/>
            <a:ext cx="1440160" cy="2040473"/>
          </a:xfrm>
          <a:prstGeom prst="rect">
            <a:avLst/>
          </a:prstGeom>
          <a:noFill/>
        </p:spPr>
      </p:pic>
      <p:pic>
        <p:nvPicPr>
          <p:cNvPr id="11272" name="Picture 8" descr="C:\Users\ania\Pictures\img13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35896" y="3068960"/>
            <a:ext cx="1440160" cy="1944216"/>
          </a:xfrm>
          <a:prstGeom prst="rect">
            <a:avLst/>
          </a:prstGeom>
          <a:noFill/>
        </p:spPr>
      </p:pic>
      <p:pic>
        <p:nvPicPr>
          <p:cNvPr id="11266" name="Picture 2" descr="C:\Users\ania\Pictures\img13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59632" y="3068960"/>
            <a:ext cx="1368152" cy="1882887"/>
          </a:xfrm>
          <a:prstGeom prst="rect">
            <a:avLst/>
          </a:prstGeom>
          <a:noFill/>
        </p:spPr>
      </p:pic>
      <p:pic>
        <p:nvPicPr>
          <p:cNvPr id="11274" name="Picture 10" descr="C:\Users\ania\Pictures\img132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56176" y="3068960"/>
            <a:ext cx="1412716" cy="1944216"/>
          </a:xfrm>
          <a:prstGeom prst="rect">
            <a:avLst/>
          </a:prstGeom>
          <a:noFill/>
        </p:spPr>
      </p:pic>
      <p:pic>
        <p:nvPicPr>
          <p:cNvPr id="11280" name="Picture 16" descr="GIF - PUCHAR 1.gif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68344" y="0"/>
            <a:ext cx="1062261" cy="1628800"/>
          </a:xfrm>
          <a:prstGeom prst="rect">
            <a:avLst/>
          </a:prstGeom>
          <a:noFill/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312078" y="486637"/>
            <a:ext cx="8483586" cy="914400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pl-PL" sz="44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Trzy przedszkola-jeden świat</a:t>
            </a:r>
            <a:endParaRPr lang="pl-PL" sz="4400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Strzałka w prawo 3"/>
          <p:cNvSpPr/>
          <p:nvPr/>
        </p:nvSpPr>
        <p:spPr>
          <a:xfrm>
            <a:off x="251520" y="5661248"/>
            <a:ext cx="8712968" cy="1008112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8" name="Łącznik prosty 7"/>
          <p:cNvCxnSpPr/>
          <p:nvPr/>
        </p:nvCxnSpPr>
        <p:spPr>
          <a:xfrm>
            <a:off x="899592" y="5301208"/>
            <a:ext cx="0" cy="1080120"/>
          </a:xfrm>
          <a:prstGeom prst="line">
            <a:avLst/>
          </a:prstGeom>
          <a:ln w="57150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/>
          <p:cNvCxnSpPr/>
          <p:nvPr/>
        </p:nvCxnSpPr>
        <p:spPr>
          <a:xfrm>
            <a:off x="3923928" y="5517232"/>
            <a:ext cx="0" cy="864096"/>
          </a:xfrm>
          <a:prstGeom prst="line">
            <a:avLst/>
          </a:prstGeom>
          <a:ln w="57150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7092280" y="5229200"/>
            <a:ext cx="72008" cy="1152128"/>
          </a:xfrm>
          <a:prstGeom prst="line">
            <a:avLst/>
          </a:prstGeom>
          <a:ln w="57150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Wstęga w górę 12"/>
          <p:cNvSpPr/>
          <p:nvPr/>
        </p:nvSpPr>
        <p:spPr>
          <a:xfrm>
            <a:off x="251520" y="6093296"/>
            <a:ext cx="1800200" cy="576064"/>
          </a:xfrm>
          <a:prstGeom prst="ribbon2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accent5">
                    <a:lumMod val="50000"/>
                  </a:schemeClr>
                </a:solidFill>
              </a:rPr>
              <a:t>1952r.</a:t>
            </a:r>
            <a:endParaRPr lang="pl-PL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Wstęga w górę 14"/>
          <p:cNvSpPr/>
          <p:nvPr/>
        </p:nvSpPr>
        <p:spPr>
          <a:xfrm>
            <a:off x="3059832" y="6093296"/>
            <a:ext cx="1800200" cy="576064"/>
          </a:xfrm>
          <a:prstGeom prst="ribbon2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accent5">
                    <a:lumMod val="50000"/>
                  </a:schemeClr>
                </a:solidFill>
              </a:rPr>
              <a:t>1991r.</a:t>
            </a:r>
            <a:endParaRPr lang="pl-PL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Wstęga w górę 15"/>
          <p:cNvSpPr/>
          <p:nvPr/>
        </p:nvSpPr>
        <p:spPr>
          <a:xfrm>
            <a:off x="6228184" y="6093296"/>
            <a:ext cx="1800200" cy="576064"/>
          </a:xfrm>
          <a:prstGeom prst="ribbon2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accent5">
                    <a:lumMod val="50000"/>
                  </a:schemeClr>
                </a:solidFill>
              </a:rPr>
              <a:t>2009r.</a:t>
            </a:r>
            <a:endParaRPr lang="pl-PL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8968" y="3294437"/>
            <a:ext cx="4932040" cy="25202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189" y="3356991"/>
            <a:ext cx="4166986" cy="24355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790830"/>
            <a:ext cx="5168211" cy="2448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4" name="Łącznik prosty 23"/>
          <p:cNvCxnSpPr/>
          <p:nvPr/>
        </p:nvCxnSpPr>
        <p:spPr>
          <a:xfrm flipH="1">
            <a:off x="3923928" y="3356992"/>
            <a:ext cx="432048" cy="2160240"/>
          </a:xfrm>
          <a:prstGeom prst="line">
            <a:avLst/>
          </a:prstGeom>
          <a:ln w="57150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5" descr="C:\Users\ania\AppData\Local\Microsoft\Windows\Temporary Internet Files\Content.IE5\DV5BOXBX\MM900283634[1]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1988840"/>
            <a:ext cx="1774491" cy="1249859"/>
          </a:xfrm>
          <a:prstGeom prst="rect">
            <a:avLst/>
          </a:prstGeom>
          <a:noFill/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 idx="4294967295"/>
          </p:nvPr>
        </p:nvSpPr>
        <p:spPr>
          <a:xfrm>
            <a:off x="71438" y="0"/>
            <a:ext cx="9072562" cy="776288"/>
          </a:xfrm>
        </p:spPr>
        <p:txBody>
          <a:bodyPr/>
          <a:lstStyle/>
          <a:p>
            <a:r>
              <a:rPr lang="pl-PL" b="1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Wizerunek naszego przedszkola tworzą:</a:t>
            </a:r>
            <a:endParaRPr lang="pl-PL" b="1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9" name="Diagram 8"/>
          <p:cNvGraphicFramePr/>
          <p:nvPr/>
        </p:nvGraphicFramePr>
        <p:xfrm>
          <a:off x="-1260648" y="548680"/>
          <a:ext cx="9937104" cy="674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50"/>
                            </p:stCondLst>
                            <p:childTnLst>
                              <p:par>
                                <p:cTn id="13" presetID="1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9" grpId="1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4368752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528" y="3573016"/>
            <a:ext cx="4392613" cy="2951162"/>
          </a:xfrm>
        </p:spPr>
      </p:pic>
      <p:pic>
        <p:nvPicPr>
          <p:cNvPr id="7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4932040" y="3573016"/>
            <a:ext cx="4032250" cy="2938338"/>
          </a:xfrm>
        </p:spPr>
      </p:pic>
      <p:sp>
        <p:nvSpPr>
          <p:cNvPr id="8" name="Słoneczko 7"/>
          <p:cNvSpPr/>
          <p:nvPr/>
        </p:nvSpPr>
        <p:spPr>
          <a:xfrm>
            <a:off x="7812360" y="188640"/>
            <a:ext cx="1152128" cy="1080120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5076056" y="1052736"/>
            <a:ext cx="35283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Mamy nadzieję, </a:t>
            </a:r>
          </a:p>
          <a:p>
            <a:r>
              <a:rPr lang="pl-PL" sz="2400" b="1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że obecna placówka posłuży nam jeszcze przez wiele radosnych dni.</a:t>
            </a:r>
            <a:endParaRPr lang="pl-PL" sz="2400" b="1" i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1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1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21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21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8" grpId="3" animBg="1"/>
      <p:bldP spid="8" grpId="4" animBg="1"/>
      <p:bldP spid="8" grpId="5" animBg="1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shade val="100000"/>
                <a:satMod val="150000"/>
              </a:schemeClr>
            </a:gs>
            <a:gs pos="77000">
              <a:schemeClr val="bg1">
                <a:shade val="90000"/>
                <a:satMod val="375000"/>
              </a:schemeClr>
            </a:gs>
            <a:gs pos="67000">
              <a:schemeClr val="bg2">
                <a:tint val="88000"/>
                <a:satMod val="4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rce 3"/>
          <p:cNvSpPr/>
          <p:nvPr/>
        </p:nvSpPr>
        <p:spPr>
          <a:xfrm>
            <a:off x="179512" y="0"/>
            <a:ext cx="5724128" cy="2996952"/>
          </a:xfrm>
          <a:prstGeom prst="heart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4294967295"/>
          </p:nvPr>
        </p:nvSpPr>
        <p:spPr>
          <a:xfrm>
            <a:off x="683568" y="620688"/>
            <a:ext cx="4392488" cy="1728192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l-PL" sz="1800" dirty="0" smtClean="0"/>
              <a:t>     Dyrektor, Rada Pedagogiczna oraz Pracownicy </a:t>
            </a:r>
            <a:r>
              <a:rPr lang="pl-PL" sz="1800" dirty="0" smtClean="0"/>
              <a:t>Gminnego </a:t>
            </a:r>
            <a:r>
              <a:rPr lang="pl-PL" sz="1800" dirty="0"/>
              <a:t>P</a:t>
            </a:r>
            <a:r>
              <a:rPr lang="pl-PL" sz="1800" dirty="0" smtClean="0"/>
              <a:t>rzedszkola                   im. Akademii </a:t>
            </a:r>
            <a:r>
              <a:rPr lang="pl-PL" sz="1800" dirty="0" smtClean="0"/>
              <a:t>Małych </a:t>
            </a:r>
            <a:r>
              <a:rPr lang="pl-PL" sz="1800" dirty="0" smtClean="0"/>
              <a:t>Odkrywców                        w </a:t>
            </a:r>
            <a:r>
              <a:rPr lang="pl-PL" sz="1800" dirty="0" smtClean="0"/>
              <a:t>Zegrzu Południowym Serdecznie dziękują wszystkim, którzy przyczynili się do rozwoju naszej placówki.</a:t>
            </a:r>
            <a:endParaRPr lang="pl-PL" sz="1800" dirty="0"/>
          </a:p>
        </p:txBody>
      </p:sp>
      <p:pic>
        <p:nvPicPr>
          <p:cNvPr id="53249" name="Picture 1" descr="C:\Users\ania\Pictures\img1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492896"/>
            <a:ext cx="6408712" cy="41960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Prostokąt 1"/>
          <p:cNvSpPr/>
          <p:nvPr/>
        </p:nvSpPr>
        <p:spPr>
          <a:xfrm>
            <a:off x="6804248" y="5589240"/>
            <a:ext cx="180020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latin typeface="Algerian" panose="04020705040A02060702" pitchFamily="82" charset="0"/>
                <a:cs typeface="Calibri" panose="020F0502020204030204" pitchFamily="34" charset="0"/>
              </a:rPr>
              <a:t>Rok 200</a:t>
            </a:r>
            <a:r>
              <a:rPr lang="pl-PL" dirty="0" smtClean="0">
                <a:latin typeface="Algerian" panose="04020705040A02060702" pitchFamily="82" charset="0"/>
              </a:rPr>
              <a:t>9</a:t>
            </a:r>
            <a:endParaRPr lang="pl-PL" dirty="0">
              <a:latin typeface="Algerian" panose="04020705040A02060702" pitchFamily="82" charset="0"/>
            </a:endParaRPr>
          </a:p>
        </p:txBody>
      </p:sp>
      <p:sp>
        <p:nvSpPr>
          <p:cNvPr id="8" name="Objaśnienie ze strzałką w prawo 7"/>
          <p:cNvSpPr/>
          <p:nvPr/>
        </p:nvSpPr>
        <p:spPr>
          <a:xfrm>
            <a:off x="179512" y="1988840"/>
            <a:ext cx="1368152" cy="4869160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dirty="0" smtClean="0"/>
              <a:t>Anna Kołodziej</a:t>
            </a:r>
          </a:p>
          <a:p>
            <a:pPr algn="ctr"/>
            <a:r>
              <a:rPr lang="pl-PL" sz="1200" dirty="0" smtClean="0"/>
              <a:t>Anna </a:t>
            </a:r>
            <a:r>
              <a:rPr lang="pl-PL" sz="1200" dirty="0" err="1" smtClean="0"/>
              <a:t>Doroz</a:t>
            </a:r>
            <a:endParaRPr lang="pl-PL" sz="1200" dirty="0" smtClean="0"/>
          </a:p>
          <a:p>
            <a:pPr algn="ctr"/>
            <a:r>
              <a:rPr lang="pl-PL" sz="1200" dirty="0" smtClean="0"/>
              <a:t>Elżbieta Szewc</a:t>
            </a:r>
          </a:p>
          <a:p>
            <a:pPr algn="ctr"/>
            <a:r>
              <a:rPr lang="pl-PL" sz="1200" dirty="0"/>
              <a:t>o</a:t>
            </a:r>
            <a:r>
              <a:rPr lang="pl-PL" sz="1200" dirty="0" smtClean="0"/>
              <a:t>d lewej</a:t>
            </a:r>
          </a:p>
          <a:p>
            <a:pPr algn="ctr"/>
            <a:r>
              <a:rPr lang="pl-PL" sz="1200" dirty="0" smtClean="0"/>
              <a:t>Emilia Urbańczyk</a:t>
            </a:r>
          </a:p>
          <a:p>
            <a:pPr algn="ctr"/>
            <a:r>
              <a:rPr lang="pl-PL" sz="1200" dirty="0" smtClean="0"/>
              <a:t>Agata Tyska</a:t>
            </a:r>
          </a:p>
          <a:p>
            <a:pPr algn="ctr"/>
            <a:r>
              <a:rPr lang="pl-PL" sz="1200" dirty="0" smtClean="0"/>
              <a:t>Wioletta Łępicka</a:t>
            </a:r>
          </a:p>
          <a:p>
            <a:pPr algn="ctr"/>
            <a:r>
              <a:rPr lang="pl-PL" sz="1200" dirty="0" smtClean="0"/>
              <a:t>Wanda </a:t>
            </a:r>
            <a:r>
              <a:rPr lang="pl-PL" sz="1200" dirty="0" err="1" smtClean="0"/>
              <a:t>Drepsiak</a:t>
            </a:r>
            <a:endParaRPr lang="pl-PL" sz="1200" dirty="0" smtClean="0"/>
          </a:p>
          <a:p>
            <a:pPr algn="ctr"/>
            <a:r>
              <a:rPr lang="pl-PL" sz="1200" dirty="0" smtClean="0"/>
              <a:t>Wioletta Łuczyńska</a:t>
            </a:r>
          </a:p>
          <a:p>
            <a:pPr algn="ctr"/>
            <a:r>
              <a:rPr lang="pl-PL" sz="1200" dirty="0" smtClean="0"/>
              <a:t>Zofia Koperska</a:t>
            </a:r>
          </a:p>
          <a:p>
            <a:pPr algn="ctr"/>
            <a:r>
              <a:rPr lang="pl-PL" sz="1200" dirty="0" smtClean="0"/>
              <a:t>Edyta Klekotko</a:t>
            </a:r>
          </a:p>
          <a:p>
            <a:pPr algn="ctr"/>
            <a:r>
              <a:rPr lang="pl-PL" sz="1200" dirty="0" smtClean="0"/>
              <a:t>Maria Klimek</a:t>
            </a:r>
          </a:p>
          <a:p>
            <a:pPr algn="ctr"/>
            <a:endParaRPr lang="pl-PL" sz="1200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53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53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53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323528" y="0"/>
            <a:ext cx="8156575" cy="1143000"/>
          </a:xfrm>
        </p:spPr>
        <p:txBody>
          <a:bodyPr>
            <a:prstTxWarp prst="textCurveDown">
              <a:avLst/>
            </a:prstTxWarp>
            <a:normAutofit/>
          </a:bodyPr>
          <a:lstStyle/>
          <a:p>
            <a:r>
              <a:rPr lang="pl-PL" dirty="0" smtClean="0">
                <a:ln w="6350">
                  <a:solidFill>
                    <a:schemeClr val="accent1">
                      <a:lumMod val="50000"/>
                    </a:schemeClr>
                  </a:solidFill>
                </a:ln>
              </a:rPr>
              <a:t>Przedszkolak-to brzmi dumnie</a:t>
            </a:r>
            <a:endParaRPr lang="pl-PL" dirty="0">
              <a:ln w="6350">
                <a:solidFill>
                  <a:schemeClr val="accent1">
                    <a:lumMod val="50000"/>
                  </a:schemeClr>
                </a:solidFill>
              </a:ln>
            </a:endParaRPr>
          </a:p>
        </p:txBody>
      </p:sp>
      <p:pic>
        <p:nvPicPr>
          <p:cNvPr id="4" name="Symbol zastępczy zawartości 3" descr="DSC07608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3827463" y="1268413"/>
            <a:ext cx="5316537" cy="37734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az 4" descr="DSC076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217373"/>
            <a:ext cx="2880320" cy="38404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Obraz 5" descr="DSC076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3933056"/>
            <a:ext cx="3672408" cy="27543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pole tekstowe 6"/>
          <p:cNvSpPr txBox="1"/>
          <p:nvPr/>
        </p:nvSpPr>
        <p:spPr>
          <a:xfrm>
            <a:off x="4932040" y="5301208"/>
            <a:ext cx="4211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i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Pasowanie na przedszkolaka </a:t>
            </a:r>
          </a:p>
          <a:p>
            <a:pPr algn="ctr"/>
            <a:r>
              <a:rPr lang="pl-PL" sz="2000" b="1" i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X 2009r.</a:t>
            </a:r>
            <a:endParaRPr lang="pl-PL" sz="2000" b="1" i="1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3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150"/>
                            </p:stCondLst>
                            <p:childTnLst>
                              <p:par>
                                <p:cTn id="24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800"/>
                            </p:stCondLst>
                            <p:childTnLst>
                              <p:par>
                                <p:cTn id="30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600"/>
                            </p:stCondLst>
                            <p:childTnLst>
                              <p:par>
                                <p:cTn id="36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250"/>
                            </p:stCondLst>
                            <p:childTnLst>
                              <p:par>
                                <p:cTn id="42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allAtOnce"/>
      <p:bldP spid="7" grpId="1" build="allAtOnce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-171400"/>
            <a:ext cx="8892480" cy="1143000"/>
          </a:xfrm>
        </p:spPr>
        <p:txBody>
          <a:bodyPr>
            <a:normAutofit/>
          </a:bodyPr>
          <a:lstStyle/>
          <a:p>
            <a:r>
              <a:rPr lang="pl-PL" sz="240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pl-PL" sz="240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sz="360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Odkrywamy, zdobywamy, poszukujemy… </a:t>
            </a:r>
            <a:endParaRPr lang="pl-PL" sz="3600" dirty="0"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Symbol zastępczy zawartości 3" descr="P101033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052736"/>
            <a:ext cx="3936437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P10506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4077072"/>
            <a:ext cx="3888432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DSCN22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1052736"/>
            <a:ext cx="3888432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 descr="DSCN33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4149080"/>
            <a:ext cx="3888432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aśnienie w chmurce 7"/>
          <p:cNvSpPr/>
          <p:nvPr/>
        </p:nvSpPr>
        <p:spPr>
          <a:xfrm>
            <a:off x="0" y="0"/>
            <a:ext cx="7308304" cy="4608512"/>
          </a:xfrm>
          <a:prstGeom prst="cloudCallout">
            <a:avLst>
              <a:gd name="adj1" fmla="val 28823"/>
              <a:gd name="adj2" fmla="val 780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4280" name="Picture 8" descr="02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6651" y="3861048"/>
            <a:ext cx="4787349" cy="3335332"/>
          </a:xfrm>
          <a:prstGeom prst="rect">
            <a:avLst/>
          </a:prstGeom>
          <a:noFill/>
        </p:spPr>
      </p:pic>
      <p:pic>
        <p:nvPicPr>
          <p:cNvPr id="54283" name="Picture 11" descr="C:\Users\ania\Pictures\img1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380312" cy="4655827"/>
          </a:xfrm>
          <a:prstGeom prst="cloud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4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4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chemat blokowy: taśma dziurkowana 13"/>
          <p:cNvSpPr/>
          <p:nvPr/>
        </p:nvSpPr>
        <p:spPr>
          <a:xfrm>
            <a:off x="395536" y="4869160"/>
            <a:ext cx="4248472" cy="1296144"/>
          </a:xfrm>
          <a:prstGeom prst="flowChartPunchedTape">
            <a:avLst/>
          </a:prstGeom>
          <a:ln w="107950" cmpd="thinThick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1371600" y="188640"/>
            <a:ext cx="7772400" cy="914400"/>
          </a:xfrm>
        </p:spPr>
        <p:txBody>
          <a:bodyPr/>
          <a:lstStyle/>
          <a:p>
            <a:pPr algn="ctr"/>
            <a:r>
              <a:rPr lang="pl-PL" sz="6000" b="1" i="1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Lata powojenne</a:t>
            </a:r>
            <a:endParaRPr lang="pl-PL" sz="6000" b="1" i="1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37889" name="Picture 1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7860" y="2924944"/>
            <a:ext cx="4186628" cy="3010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7" name="pole tekstowe 6"/>
          <p:cNvSpPr txBox="1"/>
          <p:nvPr/>
        </p:nvSpPr>
        <p:spPr>
          <a:xfrm flipH="1">
            <a:off x="251520" y="5157192"/>
            <a:ext cx="4283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 Kierownik Pani Wanda Matyga rok 1950</a:t>
            </a:r>
            <a:endParaRPr lang="pl-PL" sz="2400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268760"/>
            <a:ext cx="4454331" cy="3116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8" name="Picture 9" descr="C:\Users\ania\AppData\Local\Microsoft\Windows\Temporary Internet Files\Content.IE5\BMV8XSH4\MM900296987[1]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1124744"/>
            <a:ext cx="1872208" cy="1638182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51520" y="1916832"/>
            <a:ext cx="4968552" cy="377371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Prostokąt 5"/>
          <p:cNvSpPr/>
          <p:nvPr/>
        </p:nvSpPr>
        <p:spPr>
          <a:xfrm>
            <a:off x="0" y="260648"/>
            <a:ext cx="500404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Powódź w Zegrzu 1958</a:t>
            </a:r>
            <a:endParaRPr lang="pl-PL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4437112"/>
            <a:ext cx="3380579" cy="220486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Symbol zastępczy zawartości 3"/>
          <p:cNvSpPr>
            <a:spLocks noGrp="1"/>
          </p:cNvSpPr>
          <p:nvPr>
            <p:ph sz="half" idx="4294967295"/>
          </p:nvPr>
        </p:nvSpPr>
        <p:spPr>
          <a:xfrm>
            <a:off x="4932040" y="0"/>
            <a:ext cx="4211960" cy="45720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pl-PL" sz="1600" i="1" dirty="0" smtClean="0">
                <a:ln>
                  <a:gradFill>
                    <a:gsLst>
                      <a:gs pos="0">
                        <a:srgbClr val="03D4A8"/>
                      </a:gs>
                      <a:gs pos="25000">
                        <a:srgbClr val="21D6E0"/>
                      </a:gs>
                      <a:gs pos="75000">
                        <a:srgbClr val="0087E6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Nad brzegiem Narwi  w Zegrzu Południowym leżało małe osiedle zwane Rybaki.</a:t>
            </a:r>
          </a:p>
          <a:p>
            <a:pPr>
              <a:buFont typeface="Wingdings" pitchFamily="2" charset="2"/>
              <a:buChar char="Ø"/>
            </a:pPr>
            <a:r>
              <a:rPr lang="pl-PL" sz="1600" i="1" dirty="0" smtClean="0">
                <a:ln>
                  <a:gradFill>
                    <a:gsLst>
                      <a:gs pos="0">
                        <a:srgbClr val="03D4A8"/>
                      </a:gs>
                      <a:gs pos="25000">
                        <a:srgbClr val="21D6E0"/>
                      </a:gs>
                      <a:gs pos="75000">
                        <a:srgbClr val="0087E6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Jego nazwa  wywodziła się z faktu  zamieszkiwania tego terenu przez rodziny rybaków utrzymujących się z połowu i sprzedaży ryb. </a:t>
            </a:r>
          </a:p>
          <a:p>
            <a:pPr>
              <a:buFont typeface="Wingdings" pitchFamily="2" charset="2"/>
              <a:buChar char="Ø"/>
            </a:pPr>
            <a:r>
              <a:rPr lang="pl-PL" sz="1600" i="1" dirty="0" smtClean="0">
                <a:ln>
                  <a:gradFill>
                    <a:gsLst>
                      <a:gs pos="0">
                        <a:srgbClr val="03D4A8"/>
                      </a:gs>
                      <a:gs pos="25000">
                        <a:srgbClr val="21D6E0"/>
                      </a:gs>
                      <a:gs pos="75000">
                        <a:srgbClr val="0087E6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Na tych Rybakach mieszkali pracowici skromni i zacni ludzie, którzy dbali o swoje dzieci już od najmłodszych lat. Już w roku 1947-48 organizowano dla nich  kilkugodzinną opiekę.</a:t>
            </a:r>
          </a:p>
          <a:p>
            <a:pPr>
              <a:buFont typeface="Wingdings" pitchFamily="2" charset="2"/>
              <a:buChar char="Ø"/>
            </a:pPr>
            <a:r>
              <a:rPr lang="pl-PL" sz="1600" i="1" dirty="0" smtClean="0">
                <a:ln>
                  <a:gradFill>
                    <a:gsLst>
                      <a:gs pos="0">
                        <a:srgbClr val="03D4A8"/>
                      </a:gs>
                      <a:gs pos="25000">
                        <a:srgbClr val="21D6E0"/>
                      </a:gs>
                      <a:gs pos="75000">
                        <a:srgbClr val="0087E6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W roku 1949-50 dzieci mają zapewnioną kilkugodzinną opiekę. </a:t>
            </a:r>
          </a:p>
          <a:p>
            <a:pPr>
              <a:buNone/>
            </a:pPr>
            <a:r>
              <a:rPr lang="pl-PL" sz="1600" i="1" dirty="0" smtClean="0">
                <a:ln>
                  <a:gradFill>
                    <a:gsLst>
                      <a:gs pos="0">
                        <a:srgbClr val="03D4A8"/>
                      </a:gs>
                      <a:gs pos="25000">
                        <a:srgbClr val="21D6E0"/>
                      </a:gs>
                      <a:gs pos="75000">
                        <a:srgbClr val="0087E6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     Jest to też miejsce spotkań mieszkańców oraz potańcówek.</a:t>
            </a:r>
          </a:p>
          <a:p>
            <a:endParaRPr lang="pl-PL" sz="1600" i="1" dirty="0">
              <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ln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179512" y="188640"/>
            <a:ext cx="4283968" cy="2880320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179512" y="3140968"/>
            <a:ext cx="4104456" cy="3528392"/>
          </a:xfrm>
          <a:prstGeom prst="flowChartDocument">
            <a:avLst/>
          </a:prstGeom>
          <a:ln w="38100" cap="sq">
            <a:solidFill>
              <a:schemeClr val="tx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188640"/>
            <a:ext cx="4572001" cy="6192688"/>
          </a:xfrm>
          <a:prstGeom prst="flowChartDocument">
            <a:avLst/>
          </a:prstGeom>
          <a:ln w="38100" cap="sq">
            <a:solidFill>
              <a:schemeClr val="accent2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</p:pic>
      <p:pic>
        <p:nvPicPr>
          <p:cNvPr id="32770" name="Picture 2" descr="C:\Users\ania\AppData\Local\Microsoft\Windows\Temporary Internet Files\Content.IE5\FX5ZV664\MM900283629[1]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5301208"/>
            <a:ext cx="1224136" cy="1368152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0" y="188640"/>
            <a:ext cx="9144000" cy="1143000"/>
          </a:xfrm>
        </p:spPr>
        <p:txBody>
          <a:bodyPr>
            <a:normAutofit/>
          </a:bodyPr>
          <a:lstStyle/>
          <a:p>
            <a:r>
              <a:rPr lang="pl-PL" sz="30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Historię tworzą ludzie, historia to my</a:t>
            </a:r>
            <a:endParaRPr lang="pl-PL" sz="3000" b="1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 rot="729045">
            <a:off x="1600796" y="4261222"/>
            <a:ext cx="3960440" cy="1969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tx2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72097">
            <a:off x="1833740" y="944228"/>
            <a:ext cx="4066419" cy="2701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tx2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4" descr="F:\img1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87405">
            <a:off x="6531577" y="894399"/>
            <a:ext cx="2206542" cy="3267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2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10" name="Łącznik prosty ze strzałką 9"/>
          <p:cNvCxnSpPr/>
          <p:nvPr/>
        </p:nvCxnSpPr>
        <p:spPr>
          <a:xfrm flipV="1">
            <a:off x="2277530" y="5424078"/>
            <a:ext cx="1296143" cy="864096"/>
          </a:xfrm>
          <a:prstGeom prst="straightConnector1">
            <a:avLst/>
          </a:prstGeom>
          <a:ln w="4762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ze strzałką 14"/>
          <p:cNvCxnSpPr/>
          <p:nvPr/>
        </p:nvCxnSpPr>
        <p:spPr>
          <a:xfrm flipH="1" flipV="1">
            <a:off x="7812360" y="1988840"/>
            <a:ext cx="648072" cy="2520280"/>
          </a:xfrm>
          <a:prstGeom prst="straightConnector1">
            <a:avLst/>
          </a:prstGeom>
          <a:ln w="4762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6407696" y="4509120"/>
            <a:ext cx="273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Dyrektor Pani Wiesława Kukołka rok 1987-1991</a:t>
            </a:r>
            <a:endParaRPr lang="pl-PL" sz="2000" dirty="0"/>
          </a:p>
        </p:txBody>
      </p:sp>
      <p:sp>
        <p:nvSpPr>
          <p:cNvPr id="18" name="pole tekstowe 17"/>
          <p:cNvSpPr txBox="1"/>
          <p:nvPr/>
        </p:nvSpPr>
        <p:spPr>
          <a:xfrm flipH="1">
            <a:off x="0" y="2780928"/>
            <a:ext cx="21237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 Dyrektor  Pani </a:t>
            </a:r>
          </a:p>
          <a:p>
            <a:r>
              <a:rPr lang="pl-PL" sz="2000" dirty="0" smtClean="0"/>
              <a:t>Wanda Gonder </a:t>
            </a:r>
          </a:p>
          <a:p>
            <a:r>
              <a:rPr lang="pl-PL" sz="2000" dirty="0" smtClean="0"/>
              <a:t>rok 1972-1987</a:t>
            </a:r>
            <a:endParaRPr lang="pl-PL" sz="2000" dirty="0"/>
          </a:p>
        </p:txBody>
      </p:sp>
      <p:sp>
        <p:nvSpPr>
          <p:cNvPr id="22" name="pole tekstowe 21"/>
          <p:cNvSpPr txBox="1"/>
          <p:nvPr/>
        </p:nvSpPr>
        <p:spPr>
          <a:xfrm>
            <a:off x="0" y="6150114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Kierownik Pani Barbara Brudzyńska rok  1964-1971</a:t>
            </a:r>
            <a:endParaRPr lang="pl-PL" sz="2000" dirty="0"/>
          </a:p>
        </p:txBody>
      </p:sp>
      <p:cxnSp>
        <p:nvCxnSpPr>
          <p:cNvPr id="14" name="Łącznik prosty ze strzałką 13"/>
          <p:cNvCxnSpPr/>
          <p:nvPr/>
        </p:nvCxnSpPr>
        <p:spPr>
          <a:xfrm flipV="1">
            <a:off x="971600" y="1484784"/>
            <a:ext cx="1800200" cy="115212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C:\Users\ania\Pictures\ma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988840"/>
            <a:ext cx="4729708" cy="3617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10" name="Zwój pionowy 9"/>
          <p:cNvSpPr/>
          <p:nvPr/>
        </p:nvSpPr>
        <p:spPr>
          <a:xfrm>
            <a:off x="-252536" y="1340768"/>
            <a:ext cx="4717032" cy="4032448"/>
          </a:xfrm>
          <a:prstGeom prst="verticalScroll">
            <a:avLst>
              <a:gd name="adj" fmla="val 13533"/>
            </a:avLst>
          </a:prstGeom>
          <a:ln w="69850">
            <a:gradFill>
              <a:gsLst>
                <a:gs pos="0">
                  <a:srgbClr val="3399FF"/>
                </a:gs>
                <a:gs pos="16000">
                  <a:srgbClr val="00CCCC"/>
                </a:gs>
                <a:gs pos="47000">
                  <a:srgbClr val="9999FF"/>
                </a:gs>
                <a:gs pos="60001">
                  <a:srgbClr val="2E6792"/>
                </a:gs>
                <a:gs pos="71001">
                  <a:srgbClr val="3333CC"/>
                </a:gs>
                <a:gs pos="81000">
                  <a:srgbClr val="1170FF"/>
                </a:gs>
                <a:gs pos="100000">
                  <a:srgbClr val="006699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95536" y="1700808"/>
            <a:ext cx="3816424" cy="4525963"/>
          </a:xfrm>
        </p:spPr>
        <p:txBody>
          <a:bodyPr/>
          <a:lstStyle/>
          <a:p>
            <a:endParaRPr lang="pl-PL" dirty="0" smtClean="0"/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Pierwszy konkurs w Gminie Nieporęt.</a:t>
            </a:r>
          </a:p>
          <a:p>
            <a:endParaRPr lang="pl-PL" dirty="0" smtClean="0"/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Pierwszy dyrektor wyłoniony w drodze konkursu.</a:t>
            </a:r>
            <a:endParaRPr lang="pl-PL" dirty="0"/>
          </a:p>
        </p:txBody>
      </p:sp>
      <p:sp>
        <p:nvSpPr>
          <p:cNvPr id="6" name="Zagięty narożnik 5"/>
          <p:cNvSpPr/>
          <p:nvPr/>
        </p:nvSpPr>
        <p:spPr>
          <a:xfrm>
            <a:off x="4211960" y="5805264"/>
            <a:ext cx="4752528" cy="764704"/>
          </a:xfrm>
          <a:prstGeom prst="foldedCorner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800" b="1" dirty="0" err="1" smtClean="0">
                <a:latin typeface="Monotype Corsiva" pitchFamily="66" charset="0"/>
              </a:rPr>
              <a:t>mgr</a:t>
            </a:r>
            <a:r>
              <a:rPr lang="pl-PL" sz="4800" b="1" dirty="0" smtClean="0">
                <a:latin typeface="Monotype Corsiva" pitchFamily="66" charset="0"/>
              </a:rPr>
              <a:t>. Anna Kołodziej</a:t>
            </a:r>
            <a:endParaRPr lang="pl-PL" sz="4800" b="1" dirty="0">
              <a:latin typeface="Monotype Corsiva" pitchFamily="66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0" y="260648"/>
            <a:ext cx="939653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5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Zmiany , </a:t>
            </a:r>
            <a:r>
              <a:rPr lang="pl-PL" sz="5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zmiany</a:t>
            </a:r>
            <a:r>
              <a:rPr lang="pl-PL" sz="5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-  rok 1991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tretch>
            <a:fillRect/>
          </a:stretch>
        </p:blipFill>
        <p:spPr>
          <a:xfrm>
            <a:off x="4788024" y="1268761"/>
            <a:ext cx="4355977" cy="17281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/>
          <p:cNvPicPr>
            <a:picLocks noGrp="1" noChangeAspect="1" noChangeArrowheads="1"/>
          </p:cNvPicPr>
          <p:nvPr>
            <p:ph type="body" sz="half" idx="3"/>
          </p:nvPr>
        </p:nvPicPr>
        <p:blipFill>
          <a:blip r:embed="rId3" cstate="print"/>
          <a:stretch>
            <a:fillRect/>
          </a:stretch>
        </p:blipFill>
        <p:spPr>
          <a:xfrm>
            <a:off x="6228184" y="3140968"/>
            <a:ext cx="2638038" cy="15841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0" y="1484784"/>
            <a:ext cx="3995936" cy="482453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W roku 2008 , rozpoczęliśmy budowę nowego budynku dla przedszkola.</a:t>
            </a:r>
          </a:p>
          <a:p>
            <a:pPr>
              <a:buNone/>
            </a:pPr>
            <a:r>
              <a:rPr lang="pl-PL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Z troską o dzieci i szansą na lepsze warunki  nie ustawaliśmy  w pracy                              i w różnych przedsięwzięciach</a:t>
            </a:r>
          </a:p>
          <a:p>
            <a:pPr>
              <a:buNone/>
            </a:pPr>
            <a:r>
              <a:rPr lang="pl-PL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Teraz dostrzegamy efekty naszych starań oraz ciężkiej pracy.</a:t>
            </a:r>
            <a:endParaRPr lang="pl-PL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23528" y="404664"/>
            <a:ext cx="864096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Niech się mury pną do góry</a:t>
            </a:r>
            <a:endParaRPr lang="pl-PL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2708920"/>
            <a:ext cx="2544283" cy="180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58835" y="4581128"/>
            <a:ext cx="3941557" cy="20608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Przepły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3437</TotalTime>
  <Words>603</Words>
  <Application>Microsoft Office PowerPoint</Application>
  <PresentationFormat>Pokaz na ekranie (4:3)</PresentationFormat>
  <Paragraphs>130</Paragraphs>
  <Slides>35</Slides>
  <Notes>4</Notes>
  <HiddenSlides>0</HiddenSlides>
  <MMClips>0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35</vt:i4>
      </vt:variant>
    </vt:vector>
  </HeadingPairs>
  <TitlesOfParts>
    <vt:vector size="46" baseType="lpstr">
      <vt:lpstr>Algerian</vt:lpstr>
      <vt:lpstr>Arial</vt:lpstr>
      <vt:lpstr>Arial Black</vt:lpstr>
      <vt:lpstr>Calibri</vt:lpstr>
      <vt:lpstr>Consolas</vt:lpstr>
      <vt:lpstr>Corbel</vt:lpstr>
      <vt:lpstr>Monotype Corsiva</vt:lpstr>
      <vt:lpstr>Wingdings</vt:lpstr>
      <vt:lpstr>Wingdings 2</vt:lpstr>
      <vt:lpstr>Wingdings 3</vt:lpstr>
      <vt:lpstr>Metro</vt:lpstr>
      <vt:lpstr>Prezentacja programu PowerPoint</vt:lpstr>
      <vt:lpstr>Podziękowania dla:</vt:lpstr>
      <vt:lpstr>Trzy przedszkola-jeden świat</vt:lpstr>
      <vt:lpstr>Lata powojenne</vt:lpstr>
      <vt:lpstr>Prezentacja programu PowerPoint</vt:lpstr>
      <vt:lpstr>Prezentacja programu PowerPoint</vt:lpstr>
      <vt:lpstr>Historię tworzą ludzie, historia to my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Podróżujemy i odkrywamy wielki świat</vt:lpstr>
      <vt:lpstr>Kto ty jesteś? – Polak mały </vt:lpstr>
      <vt:lpstr>Z przyrodą jesteśmy za pan brat</vt:lpstr>
      <vt:lpstr>Ćwiczymy jak być bezpiecznym.</vt:lpstr>
      <vt:lpstr>Mamy serca pełne dobroci.  Wspieramy potrzebujących uczestnicząc w różnych akcjach społecznych.</vt:lpstr>
      <vt:lpstr>Nasze uroczystości przedszkolne</vt:lpstr>
      <vt:lpstr>Aktywnie uczestniczymy                                        w przedstawieniach teatralnych, koncertach muzycznych, warsztatach</vt:lpstr>
      <vt:lpstr>Dni Rodziny, pikniki, bale, Talentiada    wszyscy się dobrze bawimy</vt:lpstr>
      <vt:lpstr>Rodzice na scenie </vt:lpstr>
      <vt:lpstr>Rodzice to najważniejsi sprzymierzeńcy przedszkola</vt:lpstr>
      <vt:lpstr>Nasz ogród to nasz sukces.</vt:lpstr>
      <vt:lpstr>        Optymiści to my !!! Zdobywamy certyfikat. Realizujemy program</vt:lpstr>
      <vt:lpstr>Kolorowe dni to mnóstwo radości</vt:lpstr>
      <vt:lpstr>Odkrywamy talenty aktorskie</vt:lpstr>
      <vt:lpstr>Wesoło i twórczo spędzamy czas    na zajęciach dodatkowych.</vt:lpstr>
      <vt:lpstr>Otrzymaliśmy wiele nagród, dyplomów , podziękowań.</vt:lpstr>
      <vt:lpstr>NASZE OSIĄGNIĘCIA I SUKCESY </vt:lpstr>
      <vt:lpstr>Wizerunek naszego przedszkola tworzą:</vt:lpstr>
      <vt:lpstr>Prezentacja programu PowerPoint</vt:lpstr>
      <vt:lpstr>Prezentacja programu PowerPoint</vt:lpstr>
      <vt:lpstr>Przedszkolak-to brzmi dumnie</vt:lpstr>
      <vt:lpstr> Odkrywamy, zdobywamy, poszukujemy… 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Ania</dc:creator>
  <cp:lastModifiedBy>Abc</cp:lastModifiedBy>
  <cp:revision>211</cp:revision>
  <dcterms:created xsi:type="dcterms:W3CDTF">2012-03-26T16:30:45Z</dcterms:created>
  <dcterms:modified xsi:type="dcterms:W3CDTF">2020-06-22T20:48:59Z</dcterms:modified>
</cp:coreProperties>
</file>